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76" r:id="rId6"/>
    <p:sldId id="260" r:id="rId7"/>
    <p:sldId id="261" r:id="rId8"/>
    <p:sldId id="265" r:id="rId9"/>
    <p:sldId id="277" r:id="rId10"/>
    <p:sldId id="264" r:id="rId11"/>
    <p:sldId id="286" r:id="rId12"/>
    <p:sldId id="263" r:id="rId13"/>
    <p:sldId id="262" r:id="rId14"/>
    <p:sldId id="278" r:id="rId15"/>
    <p:sldId id="279" r:id="rId16"/>
    <p:sldId id="281" r:id="rId17"/>
    <p:sldId id="280" r:id="rId18"/>
    <p:sldId id="270" r:id="rId19"/>
    <p:sldId id="275" r:id="rId20"/>
    <p:sldId id="269" r:id="rId21"/>
    <p:sldId id="268" r:id="rId22"/>
    <p:sldId id="267" r:id="rId23"/>
    <p:sldId id="266" r:id="rId24"/>
    <p:sldId id="271" r:id="rId25"/>
    <p:sldId id="282" r:id="rId26"/>
    <p:sldId id="283" r:id="rId27"/>
    <p:sldId id="284" r:id="rId28"/>
    <p:sldId id="28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420" autoAdjust="0"/>
  </p:normalViewPr>
  <p:slideViewPr>
    <p:cSldViewPr>
      <p:cViewPr varScale="1">
        <p:scale>
          <a:sx n="63" d="100"/>
          <a:sy n="63" d="100"/>
        </p:scale>
        <p:origin x="202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barChart>
        <c:barDir val="col"/>
        <c:grouping val="clustered"/>
        <c:varyColors val="0"/>
        <c:ser>
          <c:idx val="0"/>
          <c:order val="0"/>
          <c:tx>
            <c:strRef>
              <c:f>Sheet1!$B$1</c:f>
              <c:strCache>
                <c:ptCount val="1"/>
                <c:pt idx="0">
                  <c:v>Great Scheme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Investment Amount</c:v>
                </c:pt>
                <c:pt idx="1">
                  <c:v>Better Scheme</c:v>
                </c:pt>
                <c:pt idx="2">
                  <c:v>Bank/Post Office RD</c:v>
                </c:pt>
              </c:strCache>
            </c:strRef>
          </c:cat>
          <c:val>
            <c:numRef>
              <c:f>Sheet1!$B$2:$B$4</c:f>
              <c:numCache>
                <c:formatCode>General</c:formatCode>
                <c:ptCount val="3"/>
                <c:pt idx="0">
                  <c:v>120000</c:v>
                </c:pt>
                <c:pt idx="1">
                  <c:v>138675</c:v>
                </c:pt>
                <c:pt idx="2">
                  <c:v>124071</c:v>
                </c:pt>
              </c:numCache>
            </c:numRef>
          </c:val>
          <c:extLst>
            <c:ext xmlns:c16="http://schemas.microsoft.com/office/drawing/2014/chart" uri="{C3380CC4-5D6E-409C-BE32-E72D297353CC}">
              <c16:uniqueId val="{00000000-1C19-4620-8FA5-E20FED25056A}"/>
            </c:ext>
          </c:extLst>
        </c:ser>
        <c:dLbls>
          <c:showLegendKey val="0"/>
          <c:showVal val="1"/>
          <c:showCatName val="0"/>
          <c:showSerName val="0"/>
          <c:showPercent val="0"/>
          <c:showBubbleSize val="0"/>
        </c:dLbls>
        <c:gapWidth val="150"/>
        <c:overlap val="-25"/>
        <c:axId val="192795392"/>
        <c:axId val="192796928"/>
      </c:barChart>
      <c:catAx>
        <c:axId val="192795392"/>
        <c:scaling>
          <c:orientation val="minMax"/>
        </c:scaling>
        <c:delete val="0"/>
        <c:axPos val="b"/>
        <c:numFmt formatCode="General" sourceLinked="0"/>
        <c:majorTickMark val="none"/>
        <c:minorTickMark val="none"/>
        <c:tickLblPos val="nextTo"/>
        <c:crossAx val="192796928"/>
        <c:crosses val="autoZero"/>
        <c:auto val="1"/>
        <c:lblAlgn val="ctr"/>
        <c:lblOffset val="100"/>
        <c:noMultiLvlLbl val="0"/>
      </c:catAx>
      <c:valAx>
        <c:axId val="192796928"/>
        <c:scaling>
          <c:orientation val="minMax"/>
        </c:scaling>
        <c:delete val="1"/>
        <c:axPos val="l"/>
        <c:numFmt formatCode="General" sourceLinked="1"/>
        <c:majorTickMark val="out"/>
        <c:minorTickMark val="none"/>
        <c:tickLblPos val="nextTo"/>
        <c:crossAx val="1927953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barChart>
        <c:barDir val="col"/>
        <c:grouping val="clustered"/>
        <c:varyColors val="0"/>
        <c:ser>
          <c:idx val="0"/>
          <c:order val="0"/>
          <c:tx>
            <c:strRef>
              <c:f>Sheet1!$B$1</c:f>
              <c:strCache>
                <c:ptCount val="1"/>
                <c:pt idx="0">
                  <c:v>Great Scheme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Investment Amount</c:v>
                </c:pt>
                <c:pt idx="1">
                  <c:v>Better Scheme</c:v>
                </c:pt>
                <c:pt idx="2">
                  <c:v>Bank/Post Office RD</c:v>
                </c:pt>
              </c:strCache>
            </c:strRef>
          </c:cat>
          <c:val>
            <c:numRef>
              <c:f>Sheet1!$B$2:$B$4</c:f>
              <c:numCache>
                <c:formatCode>General</c:formatCode>
                <c:ptCount val="3"/>
                <c:pt idx="0">
                  <c:v>120000</c:v>
                </c:pt>
                <c:pt idx="1">
                  <c:v>91781</c:v>
                </c:pt>
                <c:pt idx="2">
                  <c:v>124071</c:v>
                </c:pt>
              </c:numCache>
            </c:numRef>
          </c:val>
          <c:extLst>
            <c:ext xmlns:c16="http://schemas.microsoft.com/office/drawing/2014/chart" uri="{C3380CC4-5D6E-409C-BE32-E72D297353CC}">
              <c16:uniqueId val="{00000000-4E4A-4CFD-AD24-717CA1BF53CE}"/>
            </c:ext>
          </c:extLst>
        </c:ser>
        <c:dLbls>
          <c:showLegendKey val="0"/>
          <c:showVal val="1"/>
          <c:showCatName val="0"/>
          <c:showSerName val="0"/>
          <c:showPercent val="0"/>
          <c:showBubbleSize val="0"/>
        </c:dLbls>
        <c:gapWidth val="150"/>
        <c:overlap val="-25"/>
        <c:axId val="193060864"/>
        <c:axId val="193062400"/>
      </c:barChart>
      <c:catAx>
        <c:axId val="193060864"/>
        <c:scaling>
          <c:orientation val="minMax"/>
        </c:scaling>
        <c:delete val="0"/>
        <c:axPos val="b"/>
        <c:numFmt formatCode="General" sourceLinked="0"/>
        <c:majorTickMark val="none"/>
        <c:minorTickMark val="none"/>
        <c:tickLblPos val="nextTo"/>
        <c:crossAx val="193062400"/>
        <c:crosses val="autoZero"/>
        <c:auto val="1"/>
        <c:lblAlgn val="ctr"/>
        <c:lblOffset val="100"/>
        <c:noMultiLvlLbl val="0"/>
      </c:catAx>
      <c:valAx>
        <c:axId val="193062400"/>
        <c:scaling>
          <c:orientation val="minMax"/>
        </c:scaling>
        <c:delete val="1"/>
        <c:axPos val="l"/>
        <c:numFmt formatCode="General" sourceLinked="1"/>
        <c:majorTickMark val="out"/>
        <c:minorTickMark val="none"/>
        <c:tickLblPos val="nextTo"/>
        <c:crossAx val="1930608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barChart>
        <c:barDir val="col"/>
        <c:grouping val="clustered"/>
        <c:varyColors val="0"/>
        <c:ser>
          <c:idx val="0"/>
          <c:order val="0"/>
          <c:tx>
            <c:strRef>
              <c:f>Sheet1!$B$1</c:f>
              <c:strCache>
                <c:ptCount val="1"/>
                <c:pt idx="0">
                  <c:v>Great Scheme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Investment Amount</c:v>
                </c:pt>
                <c:pt idx="1">
                  <c:v>Better Scheme</c:v>
                </c:pt>
                <c:pt idx="2">
                  <c:v>Bank/Post Office RD</c:v>
                </c:pt>
              </c:strCache>
            </c:strRef>
          </c:cat>
          <c:val>
            <c:numRef>
              <c:f>Sheet1!$B$2:$B$4</c:f>
              <c:numCache>
                <c:formatCode>General</c:formatCode>
                <c:ptCount val="3"/>
                <c:pt idx="0">
                  <c:v>120000</c:v>
                </c:pt>
                <c:pt idx="1">
                  <c:v>159898</c:v>
                </c:pt>
                <c:pt idx="2">
                  <c:v>124071</c:v>
                </c:pt>
              </c:numCache>
            </c:numRef>
          </c:val>
          <c:extLst>
            <c:ext xmlns:c16="http://schemas.microsoft.com/office/drawing/2014/chart" uri="{C3380CC4-5D6E-409C-BE32-E72D297353CC}">
              <c16:uniqueId val="{00000000-8564-45BA-B37E-1D9D7F579892}"/>
            </c:ext>
          </c:extLst>
        </c:ser>
        <c:dLbls>
          <c:showLegendKey val="0"/>
          <c:showVal val="1"/>
          <c:showCatName val="0"/>
          <c:showSerName val="0"/>
          <c:showPercent val="0"/>
          <c:showBubbleSize val="0"/>
        </c:dLbls>
        <c:gapWidth val="150"/>
        <c:overlap val="-25"/>
        <c:axId val="228192640"/>
        <c:axId val="228194176"/>
      </c:barChart>
      <c:catAx>
        <c:axId val="228192640"/>
        <c:scaling>
          <c:orientation val="minMax"/>
        </c:scaling>
        <c:delete val="0"/>
        <c:axPos val="b"/>
        <c:numFmt formatCode="General" sourceLinked="0"/>
        <c:majorTickMark val="none"/>
        <c:minorTickMark val="none"/>
        <c:tickLblPos val="nextTo"/>
        <c:crossAx val="228194176"/>
        <c:crosses val="autoZero"/>
        <c:auto val="1"/>
        <c:lblAlgn val="ctr"/>
        <c:lblOffset val="100"/>
        <c:noMultiLvlLbl val="0"/>
      </c:catAx>
      <c:valAx>
        <c:axId val="228194176"/>
        <c:scaling>
          <c:orientation val="minMax"/>
        </c:scaling>
        <c:delete val="1"/>
        <c:axPos val="l"/>
        <c:numFmt formatCode="General" sourceLinked="1"/>
        <c:majorTickMark val="out"/>
        <c:minorTickMark val="none"/>
        <c:tickLblPos val="nextTo"/>
        <c:crossAx val="2281926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barChart>
        <c:barDir val="col"/>
        <c:grouping val="clustered"/>
        <c:varyColors val="0"/>
        <c:ser>
          <c:idx val="0"/>
          <c:order val="0"/>
          <c:tx>
            <c:strRef>
              <c:f>Sheet1!$B$1</c:f>
              <c:strCache>
                <c:ptCount val="1"/>
                <c:pt idx="0">
                  <c:v>Great Scheme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Investment Amount</c:v>
                </c:pt>
                <c:pt idx="1">
                  <c:v>Better Scheme</c:v>
                </c:pt>
                <c:pt idx="2">
                  <c:v>Bank/Post Office RD</c:v>
                </c:pt>
              </c:strCache>
            </c:strRef>
          </c:cat>
          <c:val>
            <c:numRef>
              <c:f>Sheet1!$B$2:$B$4</c:f>
              <c:numCache>
                <c:formatCode>General</c:formatCode>
                <c:ptCount val="3"/>
                <c:pt idx="0">
                  <c:v>120000</c:v>
                </c:pt>
                <c:pt idx="1">
                  <c:v>121625</c:v>
                </c:pt>
                <c:pt idx="2">
                  <c:v>124071</c:v>
                </c:pt>
              </c:numCache>
            </c:numRef>
          </c:val>
          <c:extLst>
            <c:ext xmlns:c16="http://schemas.microsoft.com/office/drawing/2014/chart" uri="{C3380CC4-5D6E-409C-BE32-E72D297353CC}">
              <c16:uniqueId val="{00000000-8274-4568-9AD3-33F990C711C5}"/>
            </c:ext>
          </c:extLst>
        </c:ser>
        <c:dLbls>
          <c:showLegendKey val="0"/>
          <c:showVal val="1"/>
          <c:showCatName val="0"/>
          <c:showSerName val="0"/>
          <c:showPercent val="0"/>
          <c:showBubbleSize val="0"/>
        </c:dLbls>
        <c:gapWidth val="150"/>
        <c:overlap val="-25"/>
        <c:axId val="228287616"/>
        <c:axId val="233910272"/>
      </c:barChart>
      <c:catAx>
        <c:axId val="228287616"/>
        <c:scaling>
          <c:orientation val="minMax"/>
        </c:scaling>
        <c:delete val="0"/>
        <c:axPos val="b"/>
        <c:numFmt formatCode="General" sourceLinked="0"/>
        <c:majorTickMark val="none"/>
        <c:minorTickMark val="none"/>
        <c:tickLblPos val="nextTo"/>
        <c:crossAx val="233910272"/>
        <c:crosses val="autoZero"/>
        <c:auto val="1"/>
        <c:lblAlgn val="ctr"/>
        <c:lblOffset val="100"/>
        <c:noMultiLvlLbl val="0"/>
      </c:catAx>
      <c:valAx>
        <c:axId val="233910272"/>
        <c:scaling>
          <c:orientation val="minMax"/>
        </c:scaling>
        <c:delete val="1"/>
        <c:axPos val="l"/>
        <c:numFmt formatCode="General" sourceLinked="1"/>
        <c:majorTickMark val="none"/>
        <c:minorTickMark val="none"/>
        <c:tickLblPos val="nextTo"/>
        <c:crossAx val="2282876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barChart>
        <c:barDir val="col"/>
        <c:grouping val="clustered"/>
        <c:varyColors val="0"/>
        <c:ser>
          <c:idx val="0"/>
          <c:order val="0"/>
          <c:tx>
            <c:strRef>
              <c:f>Sheet1!$B$1</c:f>
              <c:strCache>
                <c:ptCount val="1"/>
                <c:pt idx="0">
                  <c:v>Great Scheme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Investment Amount</c:v>
                </c:pt>
                <c:pt idx="1">
                  <c:v>Better Scheme</c:v>
                </c:pt>
                <c:pt idx="2">
                  <c:v>Bank/Post Office RD</c:v>
                </c:pt>
              </c:strCache>
            </c:strRef>
          </c:cat>
          <c:val>
            <c:numRef>
              <c:f>Sheet1!$B$2:$B$4</c:f>
              <c:numCache>
                <c:formatCode>General</c:formatCode>
                <c:ptCount val="3"/>
                <c:pt idx="0">
                  <c:v>240000</c:v>
                </c:pt>
                <c:pt idx="1">
                  <c:v>230870</c:v>
                </c:pt>
                <c:pt idx="2">
                  <c:v>257448</c:v>
                </c:pt>
              </c:numCache>
            </c:numRef>
          </c:val>
          <c:extLst>
            <c:ext xmlns:c16="http://schemas.microsoft.com/office/drawing/2014/chart" uri="{C3380CC4-5D6E-409C-BE32-E72D297353CC}">
              <c16:uniqueId val="{00000000-C45A-4C67-846F-8E47B1BB9835}"/>
            </c:ext>
          </c:extLst>
        </c:ser>
        <c:dLbls>
          <c:showLegendKey val="0"/>
          <c:showVal val="1"/>
          <c:showCatName val="0"/>
          <c:showSerName val="0"/>
          <c:showPercent val="0"/>
          <c:showBubbleSize val="0"/>
        </c:dLbls>
        <c:gapWidth val="150"/>
        <c:overlap val="-25"/>
        <c:axId val="233246720"/>
        <c:axId val="233249024"/>
      </c:barChart>
      <c:catAx>
        <c:axId val="233246720"/>
        <c:scaling>
          <c:orientation val="minMax"/>
        </c:scaling>
        <c:delete val="0"/>
        <c:axPos val="b"/>
        <c:numFmt formatCode="General" sourceLinked="0"/>
        <c:majorTickMark val="none"/>
        <c:minorTickMark val="none"/>
        <c:tickLblPos val="nextTo"/>
        <c:crossAx val="233249024"/>
        <c:crosses val="autoZero"/>
        <c:auto val="1"/>
        <c:lblAlgn val="ctr"/>
        <c:lblOffset val="100"/>
        <c:noMultiLvlLbl val="0"/>
      </c:catAx>
      <c:valAx>
        <c:axId val="233249024"/>
        <c:scaling>
          <c:orientation val="minMax"/>
        </c:scaling>
        <c:delete val="1"/>
        <c:axPos val="l"/>
        <c:numFmt formatCode="General" sourceLinked="1"/>
        <c:majorTickMark val="out"/>
        <c:minorTickMark val="none"/>
        <c:tickLblPos val="nextTo"/>
        <c:crossAx val="2332467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barChart>
        <c:barDir val="col"/>
        <c:grouping val="clustered"/>
        <c:varyColors val="0"/>
        <c:ser>
          <c:idx val="0"/>
          <c:order val="0"/>
          <c:tx>
            <c:strRef>
              <c:f>Sheet1!$B$1</c:f>
              <c:strCache>
                <c:ptCount val="1"/>
                <c:pt idx="0">
                  <c:v>BEST SCHEME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Investment</c:v>
                </c:pt>
                <c:pt idx="1">
                  <c:v>Best Scheme</c:v>
                </c:pt>
                <c:pt idx="2">
                  <c:v>Bank/ Post Office RD</c:v>
                </c:pt>
              </c:strCache>
            </c:strRef>
          </c:cat>
          <c:val>
            <c:numRef>
              <c:f>Sheet1!$B$2:$B$4</c:f>
              <c:numCache>
                <c:formatCode>General</c:formatCode>
                <c:ptCount val="3"/>
                <c:pt idx="0">
                  <c:v>1800000</c:v>
                </c:pt>
                <c:pt idx="1">
                  <c:v>8824243</c:v>
                </c:pt>
                <c:pt idx="2">
                  <c:v>3240535</c:v>
                </c:pt>
              </c:numCache>
            </c:numRef>
          </c:val>
          <c:extLst>
            <c:ext xmlns:c16="http://schemas.microsoft.com/office/drawing/2014/chart" uri="{C3380CC4-5D6E-409C-BE32-E72D297353CC}">
              <c16:uniqueId val="{00000000-9709-4906-A69B-FCE60546D4CE}"/>
            </c:ext>
          </c:extLst>
        </c:ser>
        <c:dLbls>
          <c:showLegendKey val="0"/>
          <c:showVal val="1"/>
          <c:showCatName val="0"/>
          <c:showSerName val="0"/>
          <c:showPercent val="0"/>
          <c:showBubbleSize val="0"/>
        </c:dLbls>
        <c:gapWidth val="150"/>
        <c:overlap val="-25"/>
        <c:axId val="241972736"/>
        <c:axId val="241974272"/>
      </c:barChart>
      <c:catAx>
        <c:axId val="241972736"/>
        <c:scaling>
          <c:orientation val="minMax"/>
        </c:scaling>
        <c:delete val="0"/>
        <c:axPos val="b"/>
        <c:numFmt formatCode="General" sourceLinked="0"/>
        <c:majorTickMark val="none"/>
        <c:minorTickMark val="none"/>
        <c:tickLblPos val="nextTo"/>
        <c:crossAx val="241974272"/>
        <c:crosses val="autoZero"/>
        <c:auto val="1"/>
        <c:lblAlgn val="ctr"/>
        <c:lblOffset val="100"/>
        <c:noMultiLvlLbl val="0"/>
      </c:catAx>
      <c:valAx>
        <c:axId val="241974272"/>
        <c:scaling>
          <c:orientation val="minMax"/>
        </c:scaling>
        <c:delete val="1"/>
        <c:axPos val="l"/>
        <c:numFmt formatCode="General" sourceLinked="1"/>
        <c:majorTickMark val="out"/>
        <c:minorTickMark val="none"/>
        <c:tickLblPos val="nextTo"/>
        <c:crossAx val="2419727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tx>
            <c:strRef>
              <c:f>Sheet1!$B$1</c:f>
              <c:strCache>
                <c:ptCount val="1"/>
                <c:pt idx="0">
                  <c:v>Investment Return</c:v>
                </c:pt>
              </c:strCache>
            </c:strRef>
          </c:tx>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Fidelity Magellan Fund</c:v>
                </c:pt>
              </c:strCache>
            </c:strRef>
          </c:cat>
          <c:val>
            <c:numRef>
              <c:f>Sheet1!$B$2</c:f>
              <c:numCache>
                <c:formatCode>0%</c:formatCode>
                <c:ptCount val="1"/>
                <c:pt idx="0">
                  <c:v>0.28999999999999998</c:v>
                </c:pt>
              </c:numCache>
            </c:numRef>
          </c:val>
          <c:extLst>
            <c:ext xmlns:c16="http://schemas.microsoft.com/office/drawing/2014/chart" uri="{C3380CC4-5D6E-409C-BE32-E72D297353CC}">
              <c16:uniqueId val="{00000000-2996-43EC-9541-89AF05CF1555}"/>
            </c:ext>
          </c:extLst>
        </c:ser>
        <c:ser>
          <c:idx val="1"/>
          <c:order val="1"/>
          <c:tx>
            <c:strRef>
              <c:f>Sheet1!$C$1</c:f>
              <c:strCache>
                <c:ptCount val="1"/>
                <c:pt idx="0">
                  <c:v>Investor Return</c:v>
                </c:pt>
              </c:strCache>
            </c:strRef>
          </c:tx>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Fidelity Magellan Fund</c:v>
                </c:pt>
              </c:strCache>
            </c:strRef>
          </c:cat>
          <c:val>
            <c:numRef>
              <c:f>Sheet1!$C$2</c:f>
              <c:numCache>
                <c:formatCode>0%</c:formatCode>
                <c:ptCount val="1"/>
                <c:pt idx="0">
                  <c:v>7.0000000000000007E-2</c:v>
                </c:pt>
              </c:numCache>
            </c:numRef>
          </c:val>
          <c:extLst>
            <c:ext xmlns:c16="http://schemas.microsoft.com/office/drawing/2014/chart" uri="{C3380CC4-5D6E-409C-BE32-E72D297353CC}">
              <c16:uniqueId val="{00000001-2996-43EC-9541-89AF05CF1555}"/>
            </c:ext>
          </c:extLst>
        </c:ser>
        <c:dLbls>
          <c:showLegendKey val="0"/>
          <c:showVal val="1"/>
          <c:showCatName val="0"/>
          <c:showSerName val="0"/>
          <c:showPercent val="0"/>
          <c:showBubbleSize val="0"/>
        </c:dLbls>
        <c:gapWidth val="150"/>
        <c:overlap val="-25"/>
        <c:axId val="242136960"/>
        <c:axId val="242138496"/>
      </c:barChart>
      <c:catAx>
        <c:axId val="242136960"/>
        <c:scaling>
          <c:orientation val="minMax"/>
        </c:scaling>
        <c:delete val="0"/>
        <c:axPos val="b"/>
        <c:numFmt formatCode="General" sourceLinked="1"/>
        <c:majorTickMark val="none"/>
        <c:minorTickMark val="none"/>
        <c:tickLblPos val="nextTo"/>
        <c:txPr>
          <a:bodyPr rot="-60000000" vert="horz"/>
          <a:lstStyle/>
          <a:p>
            <a:pPr>
              <a:defRPr/>
            </a:pPr>
            <a:endParaRPr lang="en-US"/>
          </a:p>
        </c:txPr>
        <c:crossAx val="242138496"/>
        <c:crosses val="autoZero"/>
        <c:auto val="1"/>
        <c:lblAlgn val="ctr"/>
        <c:lblOffset val="100"/>
        <c:noMultiLvlLbl val="0"/>
      </c:catAx>
      <c:valAx>
        <c:axId val="242138496"/>
        <c:scaling>
          <c:orientation val="minMax"/>
        </c:scaling>
        <c:delete val="1"/>
        <c:axPos val="l"/>
        <c:numFmt formatCode="0%" sourceLinked="1"/>
        <c:majorTickMark val="none"/>
        <c:minorTickMark val="none"/>
        <c:tickLblPos val="nextTo"/>
        <c:crossAx val="242136960"/>
        <c:crosses val="autoZero"/>
        <c:crossBetween val="between"/>
      </c:valAx>
    </c:plotArea>
    <c:legend>
      <c:legendPos val="t"/>
      <c:overlay val="0"/>
      <c:txPr>
        <a:bodyPr rot="0" vert="horz"/>
        <a:lstStyle/>
        <a:p>
          <a:pPr>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856E36-C4A0-4F7E-B16C-61A1A208A4A6}" type="doc">
      <dgm:prSet loTypeId="urn:microsoft.com/office/officeart/2005/8/layout/vList3" loCatId="list" qsTypeId="urn:microsoft.com/office/officeart/2005/8/quickstyle/simple1" qsCatId="simple" csTypeId="urn:microsoft.com/office/officeart/2005/8/colors/colorful5" csCatId="colorful" phldr="1"/>
      <dgm:spPr/>
    </dgm:pt>
    <dgm:pt modelId="{2006EE62-2016-415D-A30C-C86F2DB1D886}">
      <dgm:prSet phldrT="[Text]"/>
      <dgm:spPr/>
      <dgm:t>
        <a:bodyPr/>
        <a:lstStyle/>
        <a:p>
          <a:r>
            <a:rPr lang="en-IN" dirty="0"/>
            <a:t>SIP for Kids Future</a:t>
          </a:r>
        </a:p>
      </dgm:t>
    </dgm:pt>
    <dgm:pt modelId="{93F50E28-CE18-4031-82CC-4DDCBCEDB47E}" type="parTrans" cxnId="{0BBC50A5-037F-45F9-8076-51AE099BD27C}">
      <dgm:prSet/>
      <dgm:spPr/>
      <dgm:t>
        <a:bodyPr/>
        <a:lstStyle/>
        <a:p>
          <a:endParaRPr lang="en-IN"/>
        </a:p>
      </dgm:t>
    </dgm:pt>
    <dgm:pt modelId="{91999CBA-F9B5-4F4E-88A3-9F92973EA379}" type="sibTrans" cxnId="{0BBC50A5-037F-45F9-8076-51AE099BD27C}">
      <dgm:prSet/>
      <dgm:spPr/>
      <dgm:t>
        <a:bodyPr/>
        <a:lstStyle/>
        <a:p>
          <a:endParaRPr lang="en-IN"/>
        </a:p>
      </dgm:t>
    </dgm:pt>
    <dgm:pt modelId="{993317FA-6F6A-4E30-9457-BB843340A3DC}">
      <dgm:prSet phldrT="[Text]"/>
      <dgm:spPr/>
      <dgm:t>
        <a:bodyPr/>
        <a:lstStyle/>
        <a:p>
          <a:r>
            <a:rPr lang="en-IN" dirty="0"/>
            <a:t>SIP for Retirement</a:t>
          </a:r>
        </a:p>
      </dgm:t>
    </dgm:pt>
    <dgm:pt modelId="{9975E456-F734-409C-910E-E5867B1FDF22}" type="parTrans" cxnId="{9E9412F9-D9E5-436A-BE96-03B44A0A3EEE}">
      <dgm:prSet/>
      <dgm:spPr/>
      <dgm:t>
        <a:bodyPr/>
        <a:lstStyle/>
        <a:p>
          <a:endParaRPr lang="en-IN"/>
        </a:p>
      </dgm:t>
    </dgm:pt>
    <dgm:pt modelId="{7B2E584B-DD4E-4C8F-ACA1-C4031F33A1E9}" type="sibTrans" cxnId="{9E9412F9-D9E5-436A-BE96-03B44A0A3EEE}">
      <dgm:prSet/>
      <dgm:spPr/>
      <dgm:t>
        <a:bodyPr/>
        <a:lstStyle/>
        <a:p>
          <a:endParaRPr lang="en-IN"/>
        </a:p>
      </dgm:t>
    </dgm:pt>
    <dgm:pt modelId="{C408778D-F166-4657-AC95-710EB97AB479}">
      <dgm:prSet phldrT="[Text]"/>
      <dgm:spPr/>
      <dgm:t>
        <a:bodyPr/>
        <a:lstStyle/>
        <a:p>
          <a:r>
            <a:rPr lang="en-IN" dirty="0"/>
            <a:t>SIP for Travel</a:t>
          </a:r>
        </a:p>
      </dgm:t>
    </dgm:pt>
    <dgm:pt modelId="{9667C7DF-0302-4B06-96C4-429471921887}" type="parTrans" cxnId="{B1C80AE5-36D7-427B-AEC6-5571AF221E48}">
      <dgm:prSet/>
      <dgm:spPr/>
      <dgm:t>
        <a:bodyPr/>
        <a:lstStyle/>
        <a:p>
          <a:endParaRPr lang="en-IN"/>
        </a:p>
      </dgm:t>
    </dgm:pt>
    <dgm:pt modelId="{65B2B311-694B-4274-BB46-625EAE6DF289}" type="sibTrans" cxnId="{B1C80AE5-36D7-427B-AEC6-5571AF221E48}">
      <dgm:prSet/>
      <dgm:spPr/>
      <dgm:t>
        <a:bodyPr/>
        <a:lstStyle/>
        <a:p>
          <a:endParaRPr lang="en-IN"/>
        </a:p>
      </dgm:t>
    </dgm:pt>
    <dgm:pt modelId="{6188D7B7-7482-42DC-A3CF-85E4E373EC79}" type="pres">
      <dgm:prSet presAssocID="{63856E36-C4A0-4F7E-B16C-61A1A208A4A6}" presName="linearFlow" presStyleCnt="0">
        <dgm:presLayoutVars>
          <dgm:dir/>
          <dgm:resizeHandles val="exact"/>
        </dgm:presLayoutVars>
      </dgm:prSet>
      <dgm:spPr/>
    </dgm:pt>
    <dgm:pt modelId="{A73B7FA7-BD24-4777-AA81-F2C4A4B9E260}" type="pres">
      <dgm:prSet presAssocID="{2006EE62-2016-415D-A30C-C86F2DB1D886}" presName="composite" presStyleCnt="0"/>
      <dgm:spPr/>
    </dgm:pt>
    <dgm:pt modelId="{7CC27536-30F5-437E-BB01-E6E28B0DD2E7}" type="pres">
      <dgm:prSet presAssocID="{2006EE62-2016-415D-A30C-C86F2DB1D886}"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pt>
    <dgm:pt modelId="{389AE583-6037-4316-B34B-60D76ED7CD82}" type="pres">
      <dgm:prSet presAssocID="{2006EE62-2016-415D-A30C-C86F2DB1D886}" presName="txShp" presStyleLbl="node1" presStyleIdx="0" presStyleCnt="3">
        <dgm:presLayoutVars>
          <dgm:bulletEnabled val="1"/>
        </dgm:presLayoutVars>
      </dgm:prSet>
      <dgm:spPr/>
    </dgm:pt>
    <dgm:pt modelId="{5E22B6D3-A45A-45B1-B282-DA6E7FE5C25C}" type="pres">
      <dgm:prSet presAssocID="{91999CBA-F9B5-4F4E-88A3-9F92973EA379}" presName="spacing" presStyleCnt="0"/>
      <dgm:spPr/>
    </dgm:pt>
    <dgm:pt modelId="{EA11A57E-787A-4DDD-B74C-5347BE3A2C1F}" type="pres">
      <dgm:prSet presAssocID="{993317FA-6F6A-4E30-9457-BB843340A3DC}" presName="composite" presStyleCnt="0"/>
      <dgm:spPr/>
    </dgm:pt>
    <dgm:pt modelId="{36A396F0-BAB2-4D2C-B000-2CD8B7B85FE1}" type="pres">
      <dgm:prSet presAssocID="{993317FA-6F6A-4E30-9457-BB843340A3DC}"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dgm:spPr>
    </dgm:pt>
    <dgm:pt modelId="{94D77EB2-9D7C-475F-B631-B9CF1A88C6FD}" type="pres">
      <dgm:prSet presAssocID="{993317FA-6F6A-4E30-9457-BB843340A3DC}" presName="txShp" presStyleLbl="node1" presStyleIdx="1" presStyleCnt="3">
        <dgm:presLayoutVars>
          <dgm:bulletEnabled val="1"/>
        </dgm:presLayoutVars>
      </dgm:prSet>
      <dgm:spPr/>
    </dgm:pt>
    <dgm:pt modelId="{210DB0EC-AAF6-4DE7-94CF-8F0F9E4B62FC}" type="pres">
      <dgm:prSet presAssocID="{7B2E584B-DD4E-4C8F-ACA1-C4031F33A1E9}" presName="spacing" presStyleCnt="0"/>
      <dgm:spPr/>
    </dgm:pt>
    <dgm:pt modelId="{22DC6015-9CAA-4346-A6B4-1B864AB128A4}" type="pres">
      <dgm:prSet presAssocID="{C408778D-F166-4657-AC95-710EB97AB479}" presName="composite" presStyleCnt="0"/>
      <dgm:spPr/>
    </dgm:pt>
    <dgm:pt modelId="{15180465-9E16-474B-958A-890D702CD21A}" type="pres">
      <dgm:prSet presAssocID="{C408778D-F166-4657-AC95-710EB97AB479}"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80867489-B393-420C-9997-CF26BD22F8EC}" type="pres">
      <dgm:prSet presAssocID="{C408778D-F166-4657-AC95-710EB97AB479}" presName="txShp" presStyleLbl="node1" presStyleIdx="2" presStyleCnt="3">
        <dgm:presLayoutVars>
          <dgm:bulletEnabled val="1"/>
        </dgm:presLayoutVars>
      </dgm:prSet>
      <dgm:spPr/>
    </dgm:pt>
  </dgm:ptLst>
  <dgm:cxnLst>
    <dgm:cxn modelId="{B3EACD66-8FA8-4A41-8892-290635FEE1D7}" type="presOf" srcId="{63856E36-C4A0-4F7E-B16C-61A1A208A4A6}" destId="{6188D7B7-7482-42DC-A3CF-85E4E373EC79}" srcOrd="0" destOrd="0" presId="urn:microsoft.com/office/officeart/2005/8/layout/vList3"/>
    <dgm:cxn modelId="{9E9412F9-D9E5-436A-BE96-03B44A0A3EEE}" srcId="{63856E36-C4A0-4F7E-B16C-61A1A208A4A6}" destId="{993317FA-6F6A-4E30-9457-BB843340A3DC}" srcOrd="1" destOrd="0" parTransId="{9975E456-F734-409C-910E-E5867B1FDF22}" sibTransId="{7B2E584B-DD4E-4C8F-ACA1-C4031F33A1E9}"/>
    <dgm:cxn modelId="{261DBBF0-26A0-43D0-99A3-2FD4715C4B72}" type="presOf" srcId="{2006EE62-2016-415D-A30C-C86F2DB1D886}" destId="{389AE583-6037-4316-B34B-60D76ED7CD82}" srcOrd="0" destOrd="0" presId="urn:microsoft.com/office/officeart/2005/8/layout/vList3"/>
    <dgm:cxn modelId="{B1C80AE5-36D7-427B-AEC6-5571AF221E48}" srcId="{63856E36-C4A0-4F7E-B16C-61A1A208A4A6}" destId="{C408778D-F166-4657-AC95-710EB97AB479}" srcOrd="2" destOrd="0" parTransId="{9667C7DF-0302-4B06-96C4-429471921887}" sibTransId="{65B2B311-694B-4274-BB46-625EAE6DF289}"/>
    <dgm:cxn modelId="{42401070-F31F-4E50-88F6-2F7A9FFD6EA7}" type="presOf" srcId="{C408778D-F166-4657-AC95-710EB97AB479}" destId="{80867489-B393-420C-9997-CF26BD22F8EC}" srcOrd="0" destOrd="0" presId="urn:microsoft.com/office/officeart/2005/8/layout/vList3"/>
    <dgm:cxn modelId="{0BBC50A5-037F-45F9-8076-51AE099BD27C}" srcId="{63856E36-C4A0-4F7E-B16C-61A1A208A4A6}" destId="{2006EE62-2016-415D-A30C-C86F2DB1D886}" srcOrd="0" destOrd="0" parTransId="{93F50E28-CE18-4031-82CC-4DDCBCEDB47E}" sibTransId="{91999CBA-F9B5-4F4E-88A3-9F92973EA379}"/>
    <dgm:cxn modelId="{49772174-165C-4B66-A295-ECA658197E48}" type="presOf" srcId="{993317FA-6F6A-4E30-9457-BB843340A3DC}" destId="{94D77EB2-9D7C-475F-B631-B9CF1A88C6FD}" srcOrd="0" destOrd="0" presId="urn:microsoft.com/office/officeart/2005/8/layout/vList3"/>
    <dgm:cxn modelId="{7D8774C0-48B4-4AD0-B544-9E8370BF6495}" type="presParOf" srcId="{6188D7B7-7482-42DC-A3CF-85E4E373EC79}" destId="{A73B7FA7-BD24-4777-AA81-F2C4A4B9E260}" srcOrd="0" destOrd="0" presId="urn:microsoft.com/office/officeart/2005/8/layout/vList3"/>
    <dgm:cxn modelId="{A4368F22-ADF8-423E-A8CA-BA25571A515F}" type="presParOf" srcId="{A73B7FA7-BD24-4777-AA81-F2C4A4B9E260}" destId="{7CC27536-30F5-437E-BB01-E6E28B0DD2E7}" srcOrd="0" destOrd="0" presId="urn:microsoft.com/office/officeart/2005/8/layout/vList3"/>
    <dgm:cxn modelId="{2CF3EE5B-217C-4F2D-B4E5-49489D6077F3}" type="presParOf" srcId="{A73B7FA7-BD24-4777-AA81-F2C4A4B9E260}" destId="{389AE583-6037-4316-B34B-60D76ED7CD82}" srcOrd="1" destOrd="0" presId="urn:microsoft.com/office/officeart/2005/8/layout/vList3"/>
    <dgm:cxn modelId="{9C332D1C-5277-47BF-84EC-C436C7E5B0F7}" type="presParOf" srcId="{6188D7B7-7482-42DC-A3CF-85E4E373EC79}" destId="{5E22B6D3-A45A-45B1-B282-DA6E7FE5C25C}" srcOrd="1" destOrd="0" presId="urn:microsoft.com/office/officeart/2005/8/layout/vList3"/>
    <dgm:cxn modelId="{5DDDCA91-5692-4722-8287-BE54964895AD}" type="presParOf" srcId="{6188D7B7-7482-42DC-A3CF-85E4E373EC79}" destId="{EA11A57E-787A-4DDD-B74C-5347BE3A2C1F}" srcOrd="2" destOrd="0" presId="urn:microsoft.com/office/officeart/2005/8/layout/vList3"/>
    <dgm:cxn modelId="{88E69944-457B-4D0E-B23B-1EC37FD8928E}" type="presParOf" srcId="{EA11A57E-787A-4DDD-B74C-5347BE3A2C1F}" destId="{36A396F0-BAB2-4D2C-B000-2CD8B7B85FE1}" srcOrd="0" destOrd="0" presId="urn:microsoft.com/office/officeart/2005/8/layout/vList3"/>
    <dgm:cxn modelId="{EBD808BB-E438-49ED-94B9-DCF0AD92288F}" type="presParOf" srcId="{EA11A57E-787A-4DDD-B74C-5347BE3A2C1F}" destId="{94D77EB2-9D7C-475F-B631-B9CF1A88C6FD}" srcOrd="1" destOrd="0" presId="urn:microsoft.com/office/officeart/2005/8/layout/vList3"/>
    <dgm:cxn modelId="{B3A4E3BF-0865-4FFE-8E6F-064ECAD45CE2}" type="presParOf" srcId="{6188D7B7-7482-42DC-A3CF-85E4E373EC79}" destId="{210DB0EC-AAF6-4DE7-94CF-8F0F9E4B62FC}" srcOrd="3" destOrd="0" presId="urn:microsoft.com/office/officeart/2005/8/layout/vList3"/>
    <dgm:cxn modelId="{791FE4B5-1968-4B41-8E38-8878F92B551E}" type="presParOf" srcId="{6188D7B7-7482-42DC-A3CF-85E4E373EC79}" destId="{22DC6015-9CAA-4346-A6B4-1B864AB128A4}" srcOrd="4" destOrd="0" presId="urn:microsoft.com/office/officeart/2005/8/layout/vList3"/>
    <dgm:cxn modelId="{EE4DDC66-1537-4FF1-B018-7B8ED25BB9E8}" type="presParOf" srcId="{22DC6015-9CAA-4346-A6B4-1B864AB128A4}" destId="{15180465-9E16-474B-958A-890D702CD21A}" srcOrd="0" destOrd="0" presId="urn:microsoft.com/office/officeart/2005/8/layout/vList3"/>
    <dgm:cxn modelId="{A2703729-D80F-4C50-BC42-25A4849E958E}" type="presParOf" srcId="{22DC6015-9CAA-4346-A6B4-1B864AB128A4}" destId="{80867489-B393-420C-9997-CF26BD22F8E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AE583-6037-4316-B34B-60D76ED7CD82}">
      <dsp:nvSpPr>
        <dsp:cNvPr id="0" name=""/>
        <dsp:cNvSpPr/>
      </dsp:nvSpPr>
      <dsp:spPr>
        <a:xfrm rot="10800000">
          <a:off x="1704356" y="1346"/>
          <a:ext cx="5506811" cy="1269208"/>
        </a:xfrm>
        <a:prstGeom prst="homePlat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9686" tIns="152400" rIns="284480" bIns="152400" numCol="1" spcCol="1270" anchor="ctr" anchorCtr="0">
          <a:noAutofit/>
        </a:bodyPr>
        <a:lstStyle/>
        <a:p>
          <a:pPr marL="0" lvl="0" indent="0" algn="ctr" defTabSz="1778000">
            <a:lnSpc>
              <a:spcPct val="90000"/>
            </a:lnSpc>
            <a:spcBef>
              <a:spcPct val="0"/>
            </a:spcBef>
            <a:spcAft>
              <a:spcPct val="35000"/>
            </a:spcAft>
            <a:buNone/>
          </a:pPr>
          <a:r>
            <a:rPr lang="en-IN" sz="4000" kern="1200" dirty="0"/>
            <a:t>SIP for Kids Future</a:t>
          </a:r>
        </a:p>
      </dsp:txBody>
      <dsp:txXfrm rot="10800000">
        <a:off x="2021658" y="1346"/>
        <a:ext cx="5189509" cy="1269208"/>
      </dsp:txXfrm>
    </dsp:sp>
    <dsp:sp modelId="{7CC27536-30F5-437E-BB01-E6E28B0DD2E7}">
      <dsp:nvSpPr>
        <dsp:cNvPr id="0" name=""/>
        <dsp:cNvSpPr/>
      </dsp:nvSpPr>
      <dsp:spPr>
        <a:xfrm>
          <a:off x="1069751" y="1346"/>
          <a:ext cx="1269208" cy="126920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D77EB2-9D7C-475F-B631-B9CF1A88C6FD}">
      <dsp:nvSpPr>
        <dsp:cNvPr id="0" name=""/>
        <dsp:cNvSpPr/>
      </dsp:nvSpPr>
      <dsp:spPr>
        <a:xfrm rot="10800000">
          <a:off x="1704356" y="1649423"/>
          <a:ext cx="5506811" cy="1269208"/>
        </a:xfrm>
        <a:prstGeom prst="homePlate">
          <a:avLst/>
        </a:prstGeom>
        <a:solidFill>
          <a:schemeClr val="accent5">
            <a:hueOff val="2404066"/>
            <a:satOff val="-4882"/>
            <a:lumOff val="3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9686" tIns="152400" rIns="284480" bIns="152400" numCol="1" spcCol="1270" anchor="ctr" anchorCtr="0">
          <a:noAutofit/>
        </a:bodyPr>
        <a:lstStyle/>
        <a:p>
          <a:pPr marL="0" lvl="0" indent="0" algn="ctr" defTabSz="1778000">
            <a:lnSpc>
              <a:spcPct val="90000"/>
            </a:lnSpc>
            <a:spcBef>
              <a:spcPct val="0"/>
            </a:spcBef>
            <a:spcAft>
              <a:spcPct val="35000"/>
            </a:spcAft>
            <a:buNone/>
          </a:pPr>
          <a:r>
            <a:rPr lang="en-IN" sz="4000" kern="1200" dirty="0"/>
            <a:t>SIP for Retirement</a:t>
          </a:r>
        </a:p>
      </dsp:txBody>
      <dsp:txXfrm rot="10800000">
        <a:off x="2021658" y="1649423"/>
        <a:ext cx="5189509" cy="1269208"/>
      </dsp:txXfrm>
    </dsp:sp>
    <dsp:sp modelId="{36A396F0-BAB2-4D2C-B000-2CD8B7B85FE1}">
      <dsp:nvSpPr>
        <dsp:cNvPr id="0" name=""/>
        <dsp:cNvSpPr/>
      </dsp:nvSpPr>
      <dsp:spPr>
        <a:xfrm>
          <a:off x="1069751" y="1649423"/>
          <a:ext cx="1269208" cy="126920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867489-B393-420C-9997-CF26BD22F8EC}">
      <dsp:nvSpPr>
        <dsp:cNvPr id="0" name=""/>
        <dsp:cNvSpPr/>
      </dsp:nvSpPr>
      <dsp:spPr>
        <a:xfrm rot="10800000">
          <a:off x="1704356" y="3297500"/>
          <a:ext cx="5506811" cy="1269208"/>
        </a:xfrm>
        <a:prstGeom prst="homePlate">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9686" tIns="152400" rIns="284480" bIns="152400" numCol="1" spcCol="1270" anchor="ctr" anchorCtr="0">
          <a:noAutofit/>
        </a:bodyPr>
        <a:lstStyle/>
        <a:p>
          <a:pPr marL="0" lvl="0" indent="0" algn="ctr" defTabSz="1778000">
            <a:lnSpc>
              <a:spcPct val="90000"/>
            </a:lnSpc>
            <a:spcBef>
              <a:spcPct val="0"/>
            </a:spcBef>
            <a:spcAft>
              <a:spcPct val="35000"/>
            </a:spcAft>
            <a:buNone/>
          </a:pPr>
          <a:r>
            <a:rPr lang="en-IN" sz="4000" kern="1200" dirty="0"/>
            <a:t>SIP for Travel</a:t>
          </a:r>
        </a:p>
      </dsp:txBody>
      <dsp:txXfrm rot="10800000">
        <a:off x="2021658" y="3297500"/>
        <a:ext cx="5189509" cy="1269208"/>
      </dsp:txXfrm>
    </dsp:sp>
    <dsp:sp modelId="{15180465-9E16-474B-958A-890D702CD21A}">
      <dsp:nvSpPr>
        <dsp:cNvPr id="0" name=""/>
        <dsp:cNvSpPr/>
      </dsp:nvSpPr>
      <dsp:spPr>
        <a:xfrm>
          <a:off x="1069751" y="3297500"/>
          <a:ext cx="1269208" cy="126920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1DF35D-E6B9-4A7A-AAD0-113E1D6CBEBD}" type="datetimeFigureOut">
              <a:rPr lang="en-IN" smtClean="0"/>
              <a:t>21-02-2017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08C79A-84A5-453A-8EBB-C9E0ACF8C7DD}" type="slidenum">
              <a:rPr lang="en-IN" smtClean="0"/>
              <a:t>‹#›</a:t>
            </a:fld>
            <a:endParaRPr lang="en-IN"/>
          </a:p>
        </p:txBody>
      </p:sp>
    </p:spTree>
    <p:extLst>
      <p:ext uri="{BB962C8B-B14F-4D97-AF65-F5344CB8AC3E}">
        <p14:creationId xmlns:p14="http://schemas.microsoft.com/office/powerpoint/2010/main" val="10032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F08C79A-84A5-453A-8EBB-C9E0ACF8C7DD}" type="slidenum">
              <a:rPr lang="en-IN" smtClean="0"/>
              <a:t>2</a:t>
            </a:fld>
            <a:endParaRPr lang="en-IN"/>
          </a:p>
        </p:txBody>
      </p:sp>
    </p:spTree>
    <p:extLst>
      <p:ext uri="{BB962C8B-B14F-4D97-AF65-F5344CB8AC3E}">
        <p14:creationId xmlns:p14="http://schemas.microsoft.com/office/powerpoint/2010/main" val="215703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F08C79A-84A5-453A-8EBB-C9E0ACF8C7DD}" type="slidenum">
              <a:rPr lang="en-IN" smtClean="0"/>
              <a:t>3</a:t>
            </a:fld>
            <a:endParaRPr lang="en-IN"/>
          </a:p>
        </p:txBody>
      </p:sp>
    </p:spTree>
    <p:extLst>
      <p:ext uri="{BB962C8B-B14F-4D97-AF65-F5344CB8AC3E}">
        <p14:creationId xmlns:p14="http://schemas.microsoft.com/office/powerpoint/2010/main" val="212461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Rs. 10000 invested per month </a:t>
            </a:r>
          </a:p>
        </p:txBody>
      </p:sp>
      <p:sp>
        <p:nvSpPr>
          <p:cNvPr id="4" name="Slide Number Placeholder 3"/>
          <p:cNvSpPr>
            <a:spLocks noGrp="1"/>
          </p:cNvSpPr>
          <p:nvPr>
            <p:ph type="sldNum" sz="quarter" idx="10"/>
          </p:nvPr>
        </p:nvSpPr>
        <p:spPr/>
        <p:txBody>
          <a:bodyPr/>
          <a:lstStyle/>
          <a:p>
            <a:fld id="{6F08C79A-84A5-453A-8EBB-C9E0ACF8C7DD}" type="slidenum">
              <a:rPr lang="en-IN" smtClean="0"/>
              <a:t>6</a:t>
            </a:fld>
            <a:endParaRPr lang="en-IN"/>
          </a:p>
        </p:txBody>
      </p:sp>
    </p:spTree>
    <p:extLst>
      <p:ext uri="{BB962C8B-B14F-4D97-AF65-F5344CB8AC3E}">
        <p14:creationId xmlns:p14="http://schemas.microsoft.com/office/powerpoint/2010/main" val="1211118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F08C79A-84A5-453A-8EBB-C9E0ACF8C7DD}" type="slidenum">
              <a:rPr lang="en-IN" smtClean="0"/>
              <a:t>7</a:t>
            </a:fld>
            <a:endParaRPr lang="en-IN"/>
          </a:p>
        </p:txBody>
      </p:sp>
    </p:spTree>
    <p:extLst>
      <p:ext uri="{BB962C8B-B14F-4D97-AF65-F5344CB8AC3E}">
        <p14:creationId xmlns:p14="http://schemas.microsoft.com/office/powerpoint/2010/main" val="514712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F08C79A-84A5-453A-8EBB-C9E0ACF8C7DD}" type="slidenum">
              <a:rPr lang="en-IN" smtClean="0"/>
              <a:t>23</a:t>
            </a:fld>
            <a:endParaRPr lang="en-IN"/>
          </a:p>
        </p:txBody>
      </p:sp>
    </p:spTree>
    <p:extLst>
      <p:ext uri="{BB962C8B-B14F-4D97-AF65-F5344CB8AC3E}">
        <p14:creationId xmlns:p14="http://schemas.microsoft.com/office/powerpoint/2010/main" val="2760593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9FF1BE-20CF-41AA-9211-81310ACAEF76}" type="datetimeFigureOut">
              <a:rPr lang="en-IN" smtClean="0"/>
              <a:t>21-02-2017</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2FBF851-C9A8-4F70-826E-0B5D807BCA45}" type="slidenum">
              <a:rPr lang="en-IN" smtClean="0"/>
              <a:t>‹#›</a:t>
            </a:fld>
            <a:endParaRPr lang="en-IN"/>
          </a:p>
        </p:txBody>
      </p:sp>
    </p:spTree>
    <p:extLst>
      <p:ext uri="{BB962C8B-B14F-4D97-AF65-F5344CB8AC3E}">
        <p14:creationId xmlns:p14="http://schemas.microsoft.com/office/powerpoint/2010/main" val="141141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9FF1BE-20CF-41AA-9211-81310ACAEF76}" type="datetimeFigureOut">
              <a:rPr lang="en-IN" smtClean="0"/>
              <a:t>21-02-2017</a:t>
            </a:fld>
            <a:endParaRPr lang="en-IN"/>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FBF851-C9A8-4F70-826E-0B5D807BCA45}" type="slidenum">
              <a:rPr lang="en-IN" smtClean="0"/>
              <a:t>‹#›</a:t>
            </a:fld>
            <a:endParaRPr lang="en-IN"/>
          </a:p>
        </p:txBody>
      </p:sp>
    </p:spTree>
    <p:extLst>
      <p:ext uri="{BB962C8B-B14F-4D97-AF65-F5344CB8AC3E}">
        <p14:creationId xmlns:p14="http://schemas.microsoft.com/office/powerpoint/2010/main" val="297108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9FF1BE-20CF-41AA-9211-81310ACAEF76}" type="datetimeFigureOut">
              <a:rPr lang="en-IN" smtClean="0"/>
              <a:t>21-02-2017</a:t>
            </a:fld>
            <a:endParaRPr lang="en-IN"/>
          </a:p>
        </p:txBody>
      </p:sp>
      <p:sp>
        <p:nvSpPr>
          <p:cNvPr id="5" name="Footer Placeholder 4"/>
          <p:cNvSpPr>
            <a:spLocks noGrp="1"/>
          </p:cNvSpPr>
          <p:nvPr>
            <p:ph type="ftr" sz="quarter" idx="11"/>
          </p:nvPr>
        </p:nvSpPr>
        <p:spPr/>
        <p:txBody>
          <a:bodyPr/>
          <a:lstStyle/>
          <a:p>
            <a:endParaRPr lang="en-IN"/>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FBF851-C9A8-4F70-826E-0B5D807BCA45}" type="slidenum">
              <a:rPr lang="en-IN" smtClean="0"/>
              <a:t>‹#›</a:t>
            </a:fld>
            <a:endParaRPr lang="en-IN"/>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95837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89FF1BE-20CF-41AA-9211-81310ACAEF76}" type="datetimeFigureOut">
              <a:rPr lang="en-IN" smtClean="0"/>
              <a:t>21-02-2017</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FBF851-C9A8-4F70-826E-0B5D807BCA45}" type="slidenum">
              <a:rPr lang="en-IN" smtClean="0"/>
              <a:t>‹#›</a:t>
            </a:fld>
            <a:endParaRPr lang="en-IN"/>
          </a:p>
        </p:txBody>
      </p:sp>
    </p:spTree>
    <p:extLst>
      <p:ext uri="{BB962C8B-B14F-4D97-AF65-F5344CB8AC3E}">
        <p14:creationId xmlns:p14="http://schemas.microsoft.com/office/powerpoint/2010/main" val="918437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89FF1BE-20CF-41AA-9211-81310ACAEF76}" type="datetimeFigureOut">
              <a:rPr lang="en-IN" smtClean="0"/>
              <a:t>21-02-2017</a:t>
            </a:fld>
            <a:endParaRPr lang="en-IN"/>
          </a:p>
        </p:txBody>
      </p:sp>
      <p:sp>
        <p:nvSpPr>
          <p:cNvPr id="6" name="Footer Placeholder 5"/>
          <p:cNvSpPr>
            <a:spLocks noGrp="1"/>
          </p:cNvSpPr>
          <p:nvPr>
            <p:ph type="ftr" sz="quarter" idx="11"/>
          </p:nvPr>
        </p:nvSpPr>
        <p:spPr/>
        <p:txBody>
          <a:bodyPr/>
          <a:lstStyle/>
          <a:p>
            <a:endParaRPr lang="en-IN"/>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FBF851-C9A8-4F70-826E-0B5D807BCA45}" type="slidenum">
              <a:rPr lang="en-IN" smtClean="0"/>
              <a:t>‹#›</a:t>
            </a:fld>
            <a:endParaRPr lang="en-IN"/>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61909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89FF1BE-20CF-41AA-9211-81310ACAEF76}" type="datetimeFigureOut">
              <a:rPr lang="en-IN" smtClean="0"/>
              <a:t>21-02-2017</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FBF851-C9A8-4F70-826E-0B5D807BCA45}" type="slidenum">
              <a:rPr lang="en-IN" smtClean="0"/>
              <a:t>‹#›</a:t>
            </a:fld>
            <a:endParaRPr lang="en-IN"/>
          </a:p>
        </p:txBody>
      </p:sp>
    </p:spTree>
    <p:extLst>
      <p:ext uri="{BB962C8B-B14F-4D97-AF65-F5344CB8AC3E}">
        <p14:creationId xmlns:p14="http://schemas.microsoft.com/office/powerpoint/2010/main" val="268464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FF1BE-20CF-41AA-9211-81310ACAEF76}" type="datetimeFigureOut">
              <a:rPr lang="en-IN" smtClean="0"/>
              <a:t>21-02-2017</a:t>
            </a:fld>
            <a:endParaRPr lang="en-IN"/>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FBF851-C9A8-4F70-826E-0B5D807BCA45}" type="slidenum">
              <a:rPr lang="en-IN" smtClean="0"/>
              <a:t>‹#›</a:t>
            </a:fld>
            <a:endParaRPr lang="en-IN"/>
          </a:p>
        </p:txBody>
      </p:sp>
    </p:spTree>
    <p:extLst>
      <p:ext uri="{BB962C8B-B14F-4D97-AF65-F5344CB8AC3E}">
        <p14:creationId xmlns:p14="http://schemas.microsoft.com/office/powerpoint/2010/main" val="2056113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FF1BE-20CF-41AA-9211-81310ACAEF76}" type="datetimeFigureOut">
              <a:rPr lang="en-IN" smtClean="0"/>
              <a:t>21-02-2017</a:t>
            </a:fld>
            <a:endParaRPr lang="en-IN"/>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FBF851-C9A8-4F70-826E-0B5D807BCA45}" type="slidenum">
              <a:rPr lang="en-IN" smtClean="0"/>
              <a:t>‹#›</a:t>
            </a:fld>
            <a:endParaRPr lang="en-IN"/>
          </a:p>
        </p:txBody>
      </p:sp>
    </p:spTree>
    <p:extLst>
      <p:ext uri="{BB962C8B-B14F-4D97-AF65-F5344CB8AC3E}">
        <p14:creationId xmlns:p14="http://schemas.microsoft.com/office/powerpoint/2010/main" val="3796873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FF1BE-20CF-41AA-9211-81310ACAEF76}" type="datetimeFigureOut">
              <a:rPr lang="en-IN" smtClean="0"/>
              <a:t>21-02-2017</a:t>
            </a:fld>
            <a:endParaRPr lang="en-IN"/>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FBF851-C9A8-4F70-826E-0B5D807BCA45}" type="slidenum">
              <a:rPr lang="en-IN" smtClean="0"/>
              <a:t>‹#›</a:t>
            </a:fld>
            <a:endParaRPr lang="en-IN"/>
          </a:p>
        </p:txBody>
      </p:sp>
    </p:spTree>
    <p:extLst>
      <p:ext uri="{BB962C8B-B14F-4D97-AF65-F5344CB8AC3E}">
        <p14:creationId xmlns:p14="http://schemas.microsoft.com/office/powerpoint/2010/main" val="2846336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9FF1BE-20CF-41AA-9211-81310ACAEF76}" type="datetimeFigureOut">
              <a:rPr lang="en-IN" smtClean="0"/>
              <a:t>21-02-2017</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FBF851-C9A8-4F70-826E-0B5D807BCA45}" type="slidenum">
              <a:rPr lang="en-IN" smtClean="0"/>
              <a:t>‹#›</a:t>
            </a:fld>
            <a:endParaRPr lang="en-IN"/>
          </a:p>
        </p:txBody>
      </p:sp>
    </p:spTree>
    <p:extLst>
      <p:ext uri="{BB962C8B-B14F-4D97-AF65-F5344CB8AC3E}">
        <p14:creationId xmlns:p14="http://schemas.microsoft.com/office/powerpoint/2010/main" val="225116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9FF1BE-20CF-41AA-9211-81310ACAEF76}" type="datetimeFigureOut">
              <a:rPr lang="en-IN" smtClean="0"/>
              <a:t>21-02-2017</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2FBF851-C9A8-4F70-826E-0B5D807BCA45}" type="slidenum">
              <a:rPr lang="en-IN" smtClean="0"/>
              <a:t>‹#›</a:t>
            </a:fld>
            <a:endParaRPr lang="en-IN"/>
          </a:p>
        </p:txBody>
      </p:sp>
    </p:spTree>
    <p:extLst>
      <p:ext uri="{BB962C8B-B14F-4D97-AF65-F5344CB8AC3E}">
        <p14:creationId xmlns:p14="http://schemas.microsoft.com/office/powerpoint/2010/main" val="211739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9FF1BE-20CF-41AA-9211-81310ACAEF76}" type="datetimeFigureOut">
              <a:rPr lang="en-IN" smtClean="0"/>
              <a:t>21-02-2017</a:t>
            </a:fld>
            <a:endParaRPr lang="en-IN"/>
          </a:p>
        </p:txBody>
      </p:sp>
      <p:sp>
        <p:nvSpPr>
          <p:cNvPr id="8" name="Footer Placeholder 7"/>
          <p:cNvSpPr>
            <a:spLocks noGrp="1"/>
          </p:cNvSpPr>
          <p:nvPr>
            <p:ph type="ftr" sz="quarter" idx="11"/>
          </p:nvPr>
        </p:nvSpPr>
        <p:spPr/>
        <p:txBody>
          <a:bodyPr/>
          <a:lstStyle/>
          <a:p>
            <a:endParaRPr lang="en-IN"/>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2FBF851-C9A8-4F70-826E-0B5D807BCA45}" type="slidenum">
              <a:rPr lang="en-IN" smtClean="0"/>
              <a:t>‹#›</a:t>
            </a:fld>
            <a:endParaRPr lang="en-IN"/>
          </a:p>
        </p:txBody>
      </p:sp>
    </p:spTree>
    <p:extLst>
      <p:ext uri="{BB962C8B-B14F-4D97-AF65-F5344CB8AC3E}">
        <p14:creationId xmlns:p14="http://schemas.microsoft.com/office/powerpoint/2010/main" val="229501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9FF1BE-20CF-41AA-9211-81310ACAEF76}" type="datetimeFigureOut">
              <a:rPr lang="en-IN" smtClean="0"/>
              <a:t>21-02-2017</a:t>
            </a:fld>
            <a:endParaRPr lang="en-IN"/>
          </a:p>
        </p:txBody>
      </p:sp>
      <p:sp>
        <p:nvSpPr>
          <p:cNvPr id="4" name="Footer Placeholder 3"/>
          <p:cNvSpPr>
            <a:spLocks noGrp="1"/>
          </p:cNvSpPr>
          <p:nvPr>
            <p:ph type="ftr" sz="quarter" idx="11"/>
          </p:nvPr>
        </p:nvSpPr>
        <p:spPr/>
        <p:txBody>
          <a:bodyPr/>
          <a:lstStyle/>
          <a:p>
            <a:endParaRPr lang="en-IN"/>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FBF851-C9A8-4F70-826E-0B5D807BCA45}" type="slidenum">
              <a:rPr lang="en-IN" smtClean="0"/>
              <a:t>‹#›</a:t>
            </a:fld>
            <a:endParaRPr lang="en-IN"/>
          </a:p>
        </p:txBody>
      </p:sp>
    </p:spTree>
    <p:extLst>
      <p:ext uri="{BB962C8B-B14F-4D97-AF65-F5344CB8AC3E}">
        <p14:creationId xmlns:p14="http://schemas.microsoft.com/office/powerpoint/2010/main" val="174648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FF1BE-20CF-41AA-9211-81310ACAEF76}" type="datetimeFigureOut">
              <a:rPr lang="en-IN" smtClean="0"/>
              <a:t>21-02-2017</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FBF851-C9A8-4F70-826E-0B5D807BCA45}" type="slidenum">
              <a:rPr lang="en-IN" smtClean="0"/>
              <a:t>‹#›</a:t>
            </a:fld>
            <a:endParaRPr lang="en-IN"/>
          </a:p>
        </p:txBody>
      </p:sp>
    </p:spTree>
    <p:extLst>
      <p:ext uri="{BB962C8B-B14F-4D97-AF65-F5344CB8AC3E}">
        <p14:creationId xmlns:p14="http://schemas.microsoft.com/office/powerpoint/2010/main" val="1411342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9FF1BE-20CF-41AA-9211-81310ACAEF76}" type="datetimeFigureOut">
              <a:rPr lang="en-IN" smtClean="0"/>
              <a:t>21-02-2017</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FBF851-C9A8-4F70-826E-0B5D807BCA45}" type="slidenum">
              <a:rPr lang="en-IN" smtClean="0"/>
              <a:t>‹#›</a:t>
            </a:fld>
            <a:endParaRPr lang="en-IN"/>
          </a:p>
        </p:txBody>
      </p:sp>
    </p:spTree>
    <p:extLst>
      <p:ext uri="{BB962C8B-B14F-4D97-AF65-F5344CB8AC3E}">
        <p14:creationId xmlns:p14="http://schemas.microsoft.com/office/powerpoint/2010/main" val="211028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9FF1BE-20CF-41AA-9211-81310ACAEF76}" type="datetimeFigureOut">
              <a:rPr lang="en-IN" smtClean="0"/>
              <a:t>21-02-2017</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FBF851-C9A8-4F70-826E-0B5D807BCA45}" type="slidenum">
              <a:rPr lang="en-IN" smtClean="0"/>
              <a:t>‹#›</a:t>
            </a:fld>
            <a:endParaRPr lang="en-IN"/>
          </a:p>
        </p:txBody>
      </p:sp>
    </p:spTree>
    <p:extLst>
      <p:ext uri="{BB962C8B-B14F-4D97-AF65-F5344CB8AC3E}">
        <p14:creationId xmlns:p14="http://schemas.microsoft.com/office/powerpoint/2010/main" val="391040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89FF1BE-20CF-41AA-9211-81310ACAEF76}" type="datetimeFigureOut">
              <a:rPr lang="en-IN" smtClean="0"/>
              <a:t>21-02-2017</a:t>
            </a:fld>
            <a:endParaRPr lang="en-IN"/>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2FBF851-C9A8-4F70-826E-0B5D807BCA45}" type="slidenum">
              <a:rPr lang="en-IN" smtClean="0"/>
              <a:t>‹#›</a:t>
            </a:fld>
            <a:endParaRPr lang="en-IN"/>
          </a:p>
        </p:txBody>
      </p:sp>
    </p:spTree>
    <p:extLst>
      <p:ext uri="{BB962C8B-B14F-4D97-AF65-F5344CB8AC3E}">
        <p14:creationId xmlns:p14="http://schemas.microsoft.com/office/powerpoint/2010/main" val="3894366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966419"/>
            <a:ext cx="6600451" cy="2262781"/>
          </a:xfrm>
        </p:spPr>
        <p:txBody>
          <a:bodyPr>
            <a:noAutofit/>
          </a:bodyPr>
          <a:lstStyle/>
          <a:p>
            <a:r>
              <a:rPr lang="en-IN" sz="8000" dirty="0"/>
              <a:t>You should never invest in Mutual Funds</a:t>
            </a:r>
          </a:p>
        </p:txBody>
      </p:sp>
      <p:sp>
        <p:nvSpPr>
          <p:cNvPr id="3" name="Subtitle 2"/>
          <p:cNvSpPr>
            <a:spLocks noGrp="1"/>
          </p:cNvSpPr>
          <p:nvPr>
            <p:ph type="subTitle" idx="1"/>
          </p:nvPr>
        </p:nvSpPr>
        <p:spPr>
          <a:xfrm>
            <a:off x="2175603" y="5589240"/>
            <a:ext cx="6400800" cy="1080120"/>
          </a:xfrm>
        </p:spPr>
        <p:txBody>
          <a:bodyPr/>
          <a:lstStyle/>
          <a:p>
            <a:r>
              <a:rPr lang="en-IN" dirty="0"/>
              <a:t>CA. Ashish Modani</a:t>
            </a:r>
          </a:p>
          <a:p>
            <a:r>
              <a:rPr lang="en-IN" dirty="0"/>
              <a:t>Certified Financial Planner</a:t>
            </a:r>
          </a:p>
        </p:txBody>
      </p:sp>
    </p:spTree>
    <p:extLst>
      <p:ext uri="{BB962C8B-B14F-4D97-AF65-F5344CB8AC3E}">
        <p14:creationId xmlns:p14="http://schemas.microsoft.com/office/powerpoint/2010/main" val="2751604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92696"/>
            <a:ext cx="7560840" cy="1642194"/>
          </a:xfrm>
        </p:spPr>
        <p:txBody>
          <a:bodyPr>
            <a:normAutofit/>
          </a:bodyPr>
          <a:lstStyle/>
          <a:p>
            <a:r>
              <a:rPr lang="en-IN" dirty="0"/>
              <a:t>You started again….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8899316"/>
              </p:ext>
            </p:extLst>
          </p:nvPr>
        </p:nvGraphicFramePr>
        <p:xfrm>
          <a:off x="179512" y="2133600"/>
          <a:ext cx="6336704" cy="4535760"/>
        </p:xfrm>
        <a:graphic>
          <a:graphicData uri="http://schemas.openxmlformats.org/drawingml/2006/chart">
            <c:chart xmlns:c="http://schemas.openxmlformats.org/drawingml/2006/chart" xmlns:r="http://schemas.openxmlformats.org/officeDocument/2006/relationships" r:id="rId2"/>
          </a:graphicData>
        </a:graphic>
      </p:graphicFrame>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187" y="2996952"/>
            <a:ext cx="2315666" cy="231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72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1000"/>
                                        <p:tgtEl>
                                          <p:spTgt spid="9218"/>
                                        </p:tgtEl>
                                      </p:cBhvr>
                                    </p:animEffect>
                                    <p:anim calcmode="lin" valueType="num">
                                      <p:cBhvr>
                                        <p:cTn id="14" dur="1000" fill="hold"/>
                                        <p:tgtEl>
                                          <p:spTgt spid="9218"/>
                                        </p:tgtEl>
                                        <p:attrNameLst>
                                          <p:attrName>ppt_x</p:attrName>
                                        </p:attrNameLst>
                                      </p:cBhvr>
                                      <p:tavLst>
                                        <p:tav tm="0">
                                          <p:val>
                                            <p:strVal val="#ppt_x"/>
                                          </p:val>
                                        </p:tav>
                                        <p:tav tm="100000">
                                          <p:val>
                                            <p:strVal val="#ppt_x"/>
                                          </p:val>
                                        </p:tav>
                                      </p:tavLst>
                                    </p:anim>
                                    <p:anim calcmode="lin" valueType="num">
                                      <p:cBhvr>
                                        <p:cTn id="15"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Not again!!</a:t>
            </a:r>
          </a:p>
        </p:txBody>
      </p:sp>
      <p:sp>
        <p:nvSpPr>
          <p:cNvPr id="3" name="Content Placeholder 2"/>
          <p:cNvSpPr>
            <a:spLocks noGrp="1"/>
          </p:cNvSpPr>
          <p:nvPr>
            <p:ph idx="1"/>
          </p:nvPr>
        </p:nvSpPr>
        <p:spPr>
          <a:xfrm>
            <a:off x="457200" y="1600201"/>
            <a:ext cx="8229600" cy="3412976"/>
          </a:xfrm>
        </p:spPr>
        <p:txBody>
          <a:bodyPr>
            <a:normAutofit fontScale="85000" lnSpcReduction="20000"/>
          </a:bodyPr>
          <a:lstStyle/>
          <a:p>
            <a:r>
              <a:rPr lang="en-IN" sz="2800" dirty="0"/>
              <a:t>You are wondering, why it is happening with me only.. </a:t>
            </a:r>
          </a:p>
          <a:p>
            <a:r>
              <a:rPr lang="en-IN" sz="2800" dirty="0"/>
              <a:t>This time money has not gone in negative.. At least my principal is safe.</a:t>
            </a:r>
          </a:p>
          <a:p>
            <a:r>
              <a:rPr lang="en-IN" sz="2800" dirty="0"/>
              <a:t>I should invest for one more year.</a:t>
            </a:r>
          </a:p>
          <a:p>
            <a:r>
              <a:rPr lang="en-IN" sz="2800" dirty="0"/>
              <a:t>Also Experts in media are telling that SIP should be for long term.. I have only given one year.. I guess I should give one more year </a:t>
            </a:r>
          </a:p>
          <a:p>
            <a:r>
              <a:rPr lang="en-IN" sz="2800" dirty="0"/>
              <a:t>2 years will make it a long term…RIGHT!!!</a:t>
            </a:r>
          </a:p>
        </p:txBody>
      </p:sp>
      <p:sp>
        <p:nvSpPr>
          <p:cNvPr id="4" name="Rectangle 3"/>
          <p:cNvSpPr/>
          <p:nvPr/>
        </p:nvSpPr>
        <p:spPr>
          <a:xfrm>
            <a:off x="955324" y="5085184"/>
            <a:ext cx="8568952" cy="1077218"/>
          </a:xfrm>
          <a:prstGeom prst="rect">
            <a:avLst/>
          </a:prstGeom>
        </p:spPr>
        <p:txBody>
          <a:bodyPr wrap="square">
            <a:spAutoFit/>
          </a:bodyPr>
          <a:lstStyle/>
          <a:p>
            <a:r>
              <a:rPr lang="en-IN" sz="3200" dirty="0"/>
              <a:t>You decided not to quit and give one more year.. Sure this time I will get good returns..</a:t>
            </a:r>
          </a:p>
        </p:txBody>
      </p:sp>
    </p:spTree>
    <p:extLst>
      <p:ext uri="{BB962C8B-B14F-4D97-AF65-F5344CB8AC3E}">
        <p14:creationId xmlns:p14="http://schemas.microsoft.com/office/powerpoint/2010/main" val="1540848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620688"/>
            <a:ext cx="7560840" cy="1143000"/>
          </a:xfrm>
        </p:spPr>
        <p:txBody>
          <a:bodyPr>
            <a:noAutofit/>
          </a:bodyPr>
          <a:lstStyle/>
          <a:p>
            <a:r>
              <a:rPr lang="en-IN" sz="3600" dirty="0"/>
              <a:t>But something else only happened…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6017503"/>
              </p:ext>
            </p:extLst>
          </p:nvPr>
        </p:nvGraphicFramePr>
        <p:xfrm>
          <a:off x="179512" y="1641946"/>
          <a:ext cx="5904656" cy="4997152"/>
        </p:xfrm>
        <a:graphic>
          <a:graphicData uri="http://schemas.openxmlformats.org/drawingml/2006/chart">
            <c:chart xmlns:c="http://schemas.openxmlformats.org/drawingml/2006/chart" xmlns:r="http://schemas.openxmlformats.org/officeDocument/2006/relationships" r:id="rId2"/>
          </a:graphicData>
        </a:graphic>
      </p:graphicFrame>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06896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06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fade">
                                      <p:cBhvr>
                                        <p:cTn id="13" dur="1000"/>
                                        <p:tgtEl>
                                          <p:spTgt spid="10242"/>
                                        </p:tgtEl>
                                      </p:cBhvr>
                                    </p:animEffect>
                                    <p:anim calcmode="lin" valueType="num">
                                      <p:cBhvr>
                                        <p:cTn id="14" dur="1000" fill="hold"/>
                                        <p:tgtEl>
                                          <p:spTgt spid="10242"/>
                                        </p:tgtEl>
                                        <p:attrNameLst>
                                          <p:attrName>ppt_x</p:attrName>
                                        </p:attrNameLst>
                                      </p:cBhvr>
                                      <p:tavLst>
                                        <p:tav tm="0">
                                          <p:val>
                                            <p:strVal val="#ppt_x"/>
                                          </p:val>
                                        </p:tav>
                                        <p:tav tm="100000">
                                          <p:val>
                                            <p:strVal val="#ppt_x"/>
                                          </p:val>
                                        </p:tav>
                                      </p:tavLst>
                                    </p:anim>
                                    <p:anim calcmode="lin" valueType="num">
                                      <p:cBhvr>
                                        <p:cTn id="15"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557808"/>
            <a:ext cx="6059016" cy="1143000"/>
          </a:xfrm>
        </p:spPr>
        <p:txBody>
          <a:bodyPr>
            <a:normAutofit fontScale="90000"/>
          </a:bodyPr>
          <a:lstStyle/>
          <a:p>
            <a:r>
              <a:rPr lang="hi-IN" sz="5400" dirty="0"/>
              <a:t>मैने तो पहले ही कहा था</a:t>
            </a:r>
            <a:endParaRPr lang="en-IN" sz="5400" dirty="0"/>
          </a:p>
        </p:txBody>
      </p:sp>
      <p:sp>
        <p:nvSpPr>
          <p:cNvPr id="3" name="Content Placeholder 2"/>
          <p:cNvSpPr>
            <a:spLocks noGrp="1"/>
          </p:cNvSpPr>
          <p:nvPr>
            <p:ph idx="1"/>
          </p:nvPr>
        </p:nvSpPr>
        <p:spPr>
          <a:xfrm>
            <a:off x="179512" y="1988840"/>
            <a:ext cx="6264696" cy="3888432"/>
          </a:xfrm>
        </p:spPr>
        <p:txBody>
          <a:bodyPr>
            <a:normAutofit/>
          </a:bodyPr>
          <a:lstStyle/>
          <a:p>
            <a:pPr marL="0" indent="0" algn="ctr">
              <a:buNone/>
            </a:pPr>
            <a:endParaRPr lang="en-IN" sz="6000" dirty="0"/>
          </a:p>
          <a:p>
            <a:pPr marL="0" indent="0" algn="ctr">
              <a:buNone/>
            </a:pPr>
            <a:r>
              <a:rPr lang="en-IN" sz="6000" dirty="0"/>
              <a:t>You should never invest in Mutual Funds</a:t>
            </a:r>
          </a:p>
          <a:p>
            <a:pPr marL="0" indent="0" algn="ctr">
              <a:buNone/>
            </a:pPr>
            <a:endParaRPr lang="en-IN" sz="6000" dirty="0"/>
          </a:p>
        </p:txBody>
      </p:sp>
      <p:pic>
        <p:nvPicPr>
          <p:cNvPr id="4" name="Picture 4" descr="Image result for hd emo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440" y="1412776"/>
            <a:ext cx="2952328" cy="236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93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Let me suggest you a BEST scheme with very long term track record..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2405380"/>
              </p:ext>
            </p:extLst>
          </p:nvPr>
        </p:nvGraphicFramePr>
        <p:xfrm>
          <a:off x="1943100" y="2133600"/>
          <a:ext cx="6591300" cy="3778250"/>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p:cNvSpPr/>
          <p:nvPr/>
        </p:nvSpPr>
        <p:spPr>
          <a:xfrm>
            <a:off x="502940" y="2204864"/>
            <a:ext cx="2880320"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Had you invested Rs. 10000 per month </a:t>
            </a:r>
          </a:p>
        </p:txBody>
      </p:sp>
    </p:spTree>
    <p:extLst>
      <p:ext uri="{BB962C8B-B14F-4D97-AF65-F5344CB8AC3E}">
        <p14:creationId xmlns:p14="http://schemas.microsoft.com/office/powerpoint/2010/main" val="42272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603862"/>
            <a:ext cx="7704856" cy="1930226"/>
          </a:xfrm>
        </p:spPr>
        <p:txBody>
          <a:bodyPr>
            <a:normAutofit fontScale="90000"/>
          </a:bodyPr>
          <a:lstStyle/>
          <a:p>
            <a:r>
              <a:rPr lang="en-IN" dirty="0"/>
              <a:t>Now that I have suggested you </a:t>
            </a:r>
            <a:br>
              <a:rPr lang="en-IN" dirty="0"/>
            </a:br>
            <a:r>
              <a:rPr lang="en-IN" dirty="0"/>
              <a:t>BEST SCHEME</a:t>
            </a:r>
            <a:br>
              <a:rPr lang="en-IN" dirty="0"/>
            </a:br>
            <a:r>
              <a:rPr lang="en-IN" dirty="0"/>
              <a:t>would you like to try once again… </a:t>
            </a:r>
          </a:p>
        </p:txBody>
      </p:sp>
      <p:sp>
        <p:nvSpPr>
          <p:cNvPr id="3" name="Content Placeholder 2"/>
          <p:cNvSpPr>
            <a:spLocks noGrp="1"/>
          </p:cNvSpPr>
          <p:nvPr>
            <p:ph idx="1"/>
          </p:nvPr>
        </p:nvSpPr>
        <p:spPr>
          <a:xfrm>
            <a:off x="457200" y="2564904"/>
            <a:ext cx="8229600" cy="3561259"/>
          </a:xfrm>
        </p:spPr>
        <p:txBody>
          <a:bodyPr/>
          <a:lstStyle/>
          <a:p>
            <a:r>
              <a:rPr lang="en-IN" dirty="0"/>
              <a:t>Just for your information, the so called “better scheme” and “best scheme” are one and the same scheme.</a:t>
            </a:r>
          </a:p>
          <a:p>
            <a:pPr marL="0" indent="0">
              <a:buNone/>
            </a:pPr>
            <a:endParaRPr lang="en-IN" dirty="0"/>
          </a:p>
          <a:p>
            <a:r>
              <a:rPr lang="en-IN" dirty="0"/>
              <a:t>I have only taken different time period of the scheme and presented data in front of you..</a:t>
            </a:r>
          </a:p>
          <a:p>
            <a:endParaRPr lang="en-IN" dirty="0"/>
          </a:p>
        </p:txBody>
      </p:sp>
    </p:spTree>
    <p:extLst>
      <p:ext uri="{BB962C8B-B14F-4D97-AF65-F5344CB8AC3E}">
        <p14:creationId xmlns:p14="http://schemas.microsoft.com/office/powerpoint/2010/main" val="4109580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Even with the best, they have failed to create wealth</a:t>
            </a:r>
          </a:p>
        </p:txBody>
      </p:sp>
      <p:graphicFrame>
        <p:nvGraphicFramePr>
          <p:cNvPr id="12" name="Content Placeholder 11"/>
          <p:cNvGraphicFramePr>
            <a:graphicFrameLocks noGrp="1"/>
          </p:cNvGraphicFramePr>
          <p:nvPr>
            <p:ph sz="half" idx="1"/>
            <p:extLst>
              <p:ext uri="{D42A27DB-BD31-4B8C-83A1-F6EECF244321}">
                <p14:modId xmlns:p14="http://schemas.microsoft.com/office/powerpoint/2010/main" val="574566272"/>
              </p:ext>
            </p:extLst>
          </p:nvPr>
        </p:nvGraphicFramePr>
        <p:xfrm>
          <a:off x="628650" y="1825625"/>
          <a:ext cx="38862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descr="Image result for confused man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844824"/>
            <a:ext cx="3097790" cy="423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094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warren buffett investor is the biggest enem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339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63240" y="764704"/>
            <a:ext cx="4038600" cy="5577483"/>
          </a:xfrm>
        </p:spPr>
        <p:txBody>
          <a:bodyPr>
            <a:noAutofit/>
          </a:bodyPr>
          <a:lstStyle/>
          <a:p>
            <a:pPr marL="0" indent="0">
              <a:buNone/>
            </a:pPr>
            <a:r>
              <a:rPr lang="en-IN" sz="3200" dirty="0"/>
              <a:t>The biggest reason why investors don’t make money from such a beautiful product like mutual funds is because they do not know how to manage their behaviour.</a:t>
            </a:r>
          </a:p>
          <a:p>
            <a:endParaRPr lang="en-IN" sz="3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93201"/>
            <a:ext cx="3528392" cy="632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384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92696"/>
            <a:ext cx="7488832" cy="4608512"/>
          </a:xfrm>
        </p:spPr>
        <p:txBody>
          <a:bodyPr>
            <a:noAutofit/>
          </a:bodyPr>
          <a:lstStyle/>
          <a:p>
            <a:r>
              <a:rPr lang="en-IN" sz="4800" dirty="0"/>
              <a:t>So unless you don’t know how to manage your behaviour,</a:t>
            </a:r>
            <a:br>
              <a:rPr lang="en-IN" sz="4800" dirty="0"/>
            </a:br>
            <a:br>
              <a:rPr lang="en-IN" sz="4800" dirty="0"/>
            </a:br>
            <a:r>
              <a:rPr lang="en-IN" sz="4800" dirty="0"/>
              <a:t>You should not invest in </a:t>
            </a:r>
            <a:br>
              <a:rPr lang="en-IN" sz="4800" dirty="0"/>
            </a:br>
            <a:r>
              <a:rPr lang="en-IN" sz="4800" dirty="0"/>
              <a:t>mutual funds</a:t>
            </a:r>
            <a:br>
              <a:rPr lang="en-IN" sz="6000" dirty="0"/>
            </a:br>
            <a:endParaRPr lang="en-IN" sz="6000" dirty="0"/>
          </a:p>
        </p:txBody>
      </p:sp>
    </p:spTree>
    <p:extLst>
      <p:ext uri="{BB962C8B-B14F-4D97-AF65-F5344CB8AC3E}">
        <p14:creationId xmlns:p14="http://schemas.microsoft.com/office/powerpoint/2010/main" val="3755053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Why I am saying so…</a:t>
            </a:r>
          </a:p>
        </p:txBody>
      </p:sp>
      <p:sp>
        <p:nvSpPr>
          <p:cNvPr id="3" name="Content Placeholder 2"/>
          <p:cNvSpPr>
            <a:spLocks noGrp="1"/>
          </p:cNvSpPr>
          <p:nvPr>
            <p:ph idx="1"/>
          </p:nvPr>
        </p:nvSpPr>
        <p:spPr>
          <a:xfrm>
            <a:off x="457200" y="1700808"/>
            <a:ext cx="8229600" cy="4425355"/>
          </a:xfrm>
        </p:spPr>
        <p:txBody>
          <a:bodyPr/>
          <a:lstStyle/>
          <a:p>
            <a:r>
              <a:rPr lang="en-IN" sz="2000" dirty="0"/>
              <a:t>They are subject to market risk which are </a:t>
            </a:r>
          </a:p>
          <a:p>
            <a:pPr lvl="1"/>
            <a:r>
              <a:rPr lang="en-IN" sz="2000" dirty="0"/>
              <a:t>Political Risk</a:t>
            </a:r>
          </a:p>
          <a:p>
            <a:pPr lvl="1"/>
            <a:r>
              <a:rPr lang="en-IN" sz="2000" dirty="0"/>
              <a:t>Geographical Risk</a:t>
            </a:r>
          </a:p>
          <a:p>
            <a:pPr lvl="1"/>
            <a:r>
              <a:rPr lang="en-IN" sz="2000" dirty="0"/>
              <a:t>Business Cycle Risk</a:t>
            </a:r>
          </a:p>
          <a:p>
            <a:pPr lvl="1"/>
            <a:r>
              <a:rPr lang="en-IN" sz="2000" dirty="0"/>
              <a:t>FIIs Risk</a:t>
            </a:r>
          </a:p>
          <a:p>
            <a:r>
              <a:rPr lang="en-IN" sz="2000" dirty="0"/>
              <a:t>They don’t offer guarantee like you get in PPF, FDs etc.</a:t>
            </a:r>
          </a:p>
          <a:p>
            <a:r>
              <a:rPr lang="en-IN" sz="2000" dirty="0"/>
              <a:t>There is lot of volatility in mutual funds.</a:t>
            </a:r>
          </a:p>
          <a:p>
            <a:endParaRPr lang="en-IN" dirty="0"/>
          </a:p>
        </p:txBody>
      </p:sp>
    </p:spTree>
    <p:extLst>
      <p:ext uri="{BB962C8B-B14F-4D97-AF65-F5344CB8AC3E}">
        <p14:creationId xmlns:p14="http://schemas.microsoft.com/office/powerpoint/2010/main" val="223426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648" y="764704"/>
            <a:ext cx="7560840" cy="4525963"/>
          </a:xfrm>
        </p:spPr>
        <p:txBody>
          <a:bodyPr>
            <a:normAutofit fontScale="92500" lnSpcReduction="20000"/>
          </a:bodyPr>
          <a:lstStyle/>
          <a:p>
            <a:pPr marL="0" indent="0">
              <a:buNone/>
            </a:pPr>
            <a:r>
              <a:rPr lang="en-IN" sz="4400" dirty="0"/>
              <a:t>Before you plunge into Mutual Funds as an investment tool…</a:t>
            </a:r>
          </a:p>
          <a:p>
            <a:pPr marL="0" indent="0">
              <a:buNone/>
            </a:pPr>
            <a:endParaRPr lang="en-IN" sz="4400" dirty="0"/>
          </a:p>
          <a:p>
            <a:pPr marL="0" indent="0">
              <a:buNone/>
            </a:pPr>
            <a:r>
              <a:rPr lang="en-IN" sz="4400" dirty="0"/>
              <a:t>first understand the mistakes which investors should not make when they invest in Mutual Funds..</a:t>
            </a:r>
          </a:p>
        </p:txBody>
      </p:sp>
    </p:spTree>
    <p:extLst>
      <p:ext uri="{BB962C8B-B14F-4D97-AF65-F5344CB8AC3E}">
        <p14:creationId xmlns:p14="http://schemas.microsoft.com/office/powerpoint/2010/main" val="3484244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9672" y="624110"/>
            <a:ext cx="6914728" cy="1280890"/>
          </a:xfrm>
        </p:spPr>
        <p:txBody>
          <a:bodyPr>
            <a:normAutofit fontScale="90000"/>
          </a:bodyPr>
          <a:lstStyle/>
          <a:p>
            <a:r>
              <a:rPr lang="en-IN" dirty="0"/>
              <a:t>Mistake # 1: Investors give lot of attention to the recent performances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406" y="2420888"/>
            <a:ext cx="761684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43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3648" y="274638"/>
            <a:ext cx="7272808" cy="1786210"/>
          </a:xfrm>
        </p:spPr>
        <p:txBody>
          <a:bodyPr>
            <a:normAutofit fontScale="90000"/>
          </a:bodyPr>
          <a:lstStyle/>
          <a:p>
            <a:r>
              <a:rPr lang="en-IN" dirty="0"/>
              <a:t>Mistake # 2: Investors like to review their investment in Mutual Funds far too often and far too soon..</a:t>
            </a:r>
          </a:p>
        </p:txBody>
      </p:sp>
      <p:sp>
        <p:nvSpPr>
          <p:cNvPr id="5" name="AutoShape 2" descr="Image result for calcul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8136904" cy="43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955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Mistake # 3: Investors do not want to give time to their investments but want to time the market to perfection</a:t>
            </a:r>
          </a:p>
        </p:txBody>
      </p:sp>
      <p:pic>
        <p:nvPicPr>
          <p:cNvPr id="3" name="Picture 2" descr="Image result for time in the mar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3" y="2890984"/>
            <a:ext cx="5112568" cy="3723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531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984" y="980728"/>
            <a:ext cx="7221488" cy="3600400"/>
          </a:xfrm>
        </p:spPr>
        <p:txBody>
          <a:bodyPr>
            <a:normAutofit fontScale="90000"/>
          </a:bodyPr>
          <a:lstStyle/>
          <a:p>
            <a:r>
              <a:rPr lang="en-IN" dirty="0"/>
              <a:t>The reason for all the above mistakes is that they like focus only on return from investment and not their financial goals.. </a:t>
            </a:r>
            <a:br>
              <a:rPr lang="en-IN" dirty="0"/>
            </a:br>
            <a:br>
              <a:rPr lang="en-IN" dirty="0"/>
            </a:br>
            <a:r>
              <a:rPr lang="en-IN" dirty="0"/>
              <a:t>People want to invest in BEST SCHEME and like to get maximum return. </a:t>
            </a:r>
          </a:p>
        </p:txBody>
      </p:sp>
    </p:spTree>
    <p:extLst>
      <p:ext uri="{BB962C8B-B14F-4D97-AF65-F5344CB8AC3E}">
        <p14:creationId xmlns:p14="http://schemas.microsoft.com/office/powerpoint/2010/main" val="870775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Focus on your Dreams of your life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74544"/>
            <a:ext cx="7272807" cy="477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8129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8"/>
            <a:ext cx="7355160" cy="1282154"/>
          </a:xfrm>
        </p:spPr>
        <p:txBody>
          <a:bodyPr>
            <a:noAutofit/>
          </a:bodyPr>
          <a:lstStyle/>
          <a:p>
            <a:r>
              <a:rPr lang="en-IN" dirty="0"/>
              <a:t>Link your Mutual Funds Schemes with your Dreams</a:t>
            </a:r>
          </a:p>
        </p:txBody>
      </p:sp>
      <p:graphicFrame>
        <p:nvGraphicFramePr>
          <p:cNvPr id="3" name="Diagram 2"/>
          <p:cNvGraphicFramePr/>
          <p:nvPr>
            <p:extLst>
              <p:ext uri="{D42A27DB-BD31-4B8C-83A1-F6EECF244321}">
                <p14:modId xmlns:p14="http://schemas.microsoft.com/office/powerpoint/2010/main" val="1663496555"/>
              </p:ext>
            </p:extLst>
          </p:nvPr>
        </p:nvGraphicFramePr>
        <p:xfrm>
          <a:off x="539552" y="2060848"/>
          <a:ext cx="8280920"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1608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8"/>
            <a:ext cx="7704856" cy="1642194"/>
          </a:xfrm>
        </p:spPr>
        <p:txBody>
          <a:bodyPr>
            <a:normAutofit/>
          </a:bodyPr>
          <a:lstStyle/>
          <a:p>
            <a:r>
              <a:rPr lang="en-IN" dirty="0"/>
              <a:t>At the end, you would need a Financial Coach for your Success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848"/>
            <a:ext cx="9144000" cy="477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985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597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But one fine day…</a:t>
            </a:r>
          </a:p>
        </p:txBody>
      </p:sp>
      <p:sp>
        <p:nvSpPr>
          <p:cNvPr id="3" name="Content Placeholder 2"/>
          <p:cNvSpPr>
            <a:spLocks noGrp="1"/>
          </p:cNvSpPr>
          <p:nvPr>
            <p:ph idx="1"/>
          </p:nvPr>
        </p:nvSpPr>
        <p:spPr/>
        <p:txBody>
          <a:bodyPr>
            <a:normAutofit/>
          </a:bodyPr>
          <a:lstStyle/>
          <a:p>
            <a:r>
              <a:rPr lang="en-IN" sz="2000" dirty="0"/>
              <a:t>You met someone who deals in Mutual Funds.</a:t>
            </a:r>
          </a:p>
          <a:p>
            <a:r>
              <a:rPr lang="en-IN" sz="2000" dirty="0"/>
              <a:t>He explained you the benefits of Mutual Funds</a:t>
            </a:r>
          </a:p>
          <a:p>
            <a:r>
              <a:rPr lang="en-IN" sz="2000" dirty="0"/>
              <a:t>He said that they offer high return on investments but are tax efficient too. He also explained how conveniently you will be able to save money by signing up for SIP.  </a:t>
            </a:r>
          </a:p>
          <a:p>
            <a:r>
              <a:rPr lang="en-IN" sz="2000" dirty="0"/>
              <a:t>You also got to know about SIP from media as they have also started to talk about it.</a:t>
            </a:r>
          </a:p>
          <a:p>
            <a:r>
              <a:rPr lang="en-IN" sz="2000" dirty="0"/>
              <a:t>And </a:t>
            </a:r>
            <a:r>
              <a:rPr lang="en-IN" sz="2000" b="1" dirty="0"/>
              <a:t>unfortunately</a:t>
            </a:r>
            <a:r>
              <a:rPr lang="en-IN" sz="2000" dirty="0"/>
              <a:t> you got carried away..</a:t>
            </a:r>
          </a:p>
          <a:p>
            <a:endParaRPr lang="en-IN" dirty="0"/>
          </a:p>
        </p:txBody>
      </p:sp>
    </p:spTree>
    <p:extLst>
      <p:ext uri="{BB962C8B-B14F-4D97-AF65-F5344CB8AC3E}">
        <p14:creationId xmlns:p14="http://schemas.microsoft.com/office/powerpoint/2010/main" val="342361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And the biggest reason you got carried away was the fact that…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5857752"/>
              </p:ext>
            </p:extLst>
          </p:nvPr>
        </p:nvGraphicFramePr>
        <p:xfrm>
          <a:off x="323528" y="1772817"/>
          <a:ext cx="5256584" cy="4392488"/>
        </p:xfrm>
        <a:graphic>
          <a:graphicData uri="http://schemas.openxmlformats.org/drawingml/2006/chart">
            <c:chart xmlns:c="http://schemas.openxmlformats.org/drawingml/2006/chart" xmlns:r="http://schemas.openxmlformats.org/officeDocument/2006/relationships" r:id="rId2"/>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92494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85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1000"/>
                                        <p:tgtEl>
                                          <p:spTgt spid="5122"/>
                                        </p:tgtEl>
                                      </p:cBhvr>
                                    </p:animEffect>
                                    <p:anim calcmode="lin" valueType="num">
                                      <p:cBhvr>
                                        <p:cTn id="14" dur="1000" fill="hold"/>
                                        <p:tgtEl>
                                          <p:spTgt spid="5122"/>
                                        </p:tgtEl>
                                        <p:attrNameLst>
                                          <p:attrName>ppt_x</p:attrName>
                                        </p:attrNameLst>
                                      </p:cBhvr>
                                      <p:tavLst>
                                        <p:tav tm="0">
                                          <p:val>
                                            <p:strVal val="#ppt_x"/>
                                          </p:val>
                                        </p:tav>
                                        <p:tav tm="100000">
                                          <p:val>
                                            <p:strVal val="#ppt_x"/>
                                          </p:val>
                                        </p:tav>
                                      </p:tavLst>
                                    </p:anim>
                                    <p:anim calcmode="lin" valueType="num">
                                      <p:cBhvr>
                                        <p:cTn id="15"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660232" y="90872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2"/>
          </p:nvPr>
        </p:nvSpPr>
        <p:spPr>
          <a:xfrm>
            <a:off x="1331640" y="404664"/>
            <a:ext cx="4824536" cy="5832648"/>
          </a:xfrm>
        </p:spPr>
        <p:txBody>
          <a:bodyPr>
            <a:noAutofit/>
          </a:bodyPr>
          <a:lstStyle/>
          <a:p>
            <a:endParaRPr lang="en-IN" dirty="0"/>
          </a:p>
          <a:p>
            <a:r>
              <a:rPr lang="en-IN" sz="2000" dirty="0"/>
              <a:t>So you started investing Rs. 10000 per month based on fantastic returns that you saw over last one year…</a:t>
            </a:r>
          </a:p>
          <a:p>
            <a:r>
              <a:rPr lang="en-IN" sz="2000" dirty="0"/>
              <a:t>And since SIP is so hot now-a-days, the BUT OBVIOUS choice was SIP.</a:t>
            </a:r>
          </a:p>
          <a:p>
            <a:r>
              <a:rPr lang="en-IN" sz="2000" dirty="0"/>
              <a:t>You said to yourself that I will not invest in MF but will invest in SIP as you have been told that SIP gives best return</a:t>
            </a:r>
          </a:p>
        </p:txBody>
      </p:sp>
    </p:spTree>
    <p:extLst>
      <p:ext uri="{BB962C8B-B14F-4D97-AF65-F5344CB8AC3E}">
        <p14:creationId xmlns:p14="http://schemas.microsoft.com/office/powerpoint/2010/main" val="1353415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But in 1 year of your investment in SIP, you found that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2478533"/>
              </p:ext>
            </p:extLst>
          </p:nvPr>
        </p:nvGraphicFramePr>
        <p:xfrm>
          <a:off x="457200" y="1600201"/>
          <a:ext cx="4762872" cy="4349080"/>
        </p:xfrm>
        <a:graphic>
          <a:graphicData uri="http://schemas.openxmlformats.org/drawingml/2006/chart">
            <c:chart xmlns:c="http://schemas.openxmlformats.org/drawingml/2006/chart" xmlns:r="http://schemas.openxmlformats.org/officeDocument/2006/relationships" r:id="rId3"/>
          </a:graphicData>
        </a:graphic>
      </p:graphicFrame>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3814" y="2492896"/>
            <a:ext cx="2722452" cy="204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94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1000"/>
                                        <p:tgtEl>
                                          <p:spTgt spid="6146"/>
                                        </p:tgtEl>
                                      </p:cBhvr>
                                    </p:animEffect>
                                    <p:anim calcmode="lin" valueType="num">
                                      <p:cBhvr>
                                        <p:cTn id="14" dur="1000" fill="hold"/>
                                        <p:tgtEl>
                                          <p:spTgt spid="6146"/>
                                        </p:tgtEl>
                                        <p:attrNameLst>
                                          <p:attrName>ppt_x</p:attrName>
                                        </p:attrNameLst>
                                      </p:cBhvr>
                                      <p:tavLst>
                                        <p:tav tm="0">
                                          <p:val>
                                            <p:strVal val="#ppt_x"/>
                                          </p:val>
                                        </p:tav>
                                        <p:tav tm="100000">
                                          <p:val>
                                            <p:strVal val="#ppt_x"/>
                                          </p:val>
                                        </p:tav>
                                      </p:tavLst>
                                    </p:anim>
                                    <p:anim calcmode="lin" valueType="num">
                                      <p:cBhvr>
                                        <p:cTn id="15"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412776"/>
            <a:ext cx="5328592" cy="3616136"/>
          </a:xfrm>
        </p:spPr>
        <p:txBody>
          <a:bodyPr>
            <a:noAutofit/>
          </a:bodyPr>
          <a:lstStyle/>
          <a:p>
            <a:pPr marL="0" indent="0">
              <a:buNone/>
            </a:pPr>
            <a:r>
              <a:rPr lang="en-IN" sz="2000" dirty="0"/>
              <a:t>You got scared and thought before money becomes half and goes to 61000 instead of todays 91000…better withdraw… Markets anyways are looking </a:t>
            </a:r>
            <a:r>
              <a:rPr lang="en-IN" sz="2000" dirty="0" err="1"/>
              <a:t>bad..economy</a:t>
            </a:r>
            <a:r>
              <a:rPr lang="en-IN" sz="2000" dirty="0"/>
              <a:t> is sinking, things are really bad..</a:t>
            </a:r>
          </a:p>
          <a:p>
            <a:endParaRPr lang="en-IN" dirty="0"/>
          </a:p>
          <a:p>
            <a:endParaRPr lang="en-IN" dirty="0"/>
          </a:p>
        </p:txBody>
      </p:sp>
      <p:pic>
        <p:nvPicPr>
          <p:cNvPr id="7172" name="Picture 4" descr="Image result for hd emoj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884" y="4164816"/>
            <a:ext cx="2952328" cy="236186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836712"/>
            <a:ext cx="295232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27584" y="4159968"/>
            <a:ext cx="5153387" cy="2062103"/>
          </a:xfrm>
          <a:prstGeom prst="rect">
            <a:avLst/>
          </a:prstGeom>
        </p:spPr>
        <p:txBody>
          <a:bodyPr wrap="square">
            <a:spAutoFit/>
          </a:bodyPr>
          <a:lstStyle/>
          <a:p>
            <a:endParaRPr lang="en-IN" sz="3200" dirty="0"/>
          </a:p>
          <a:p>
            <a:r>
              <a:rPr lang="en-IN" sz="3200" dirty="0"/>
              <a:t>And I anyways told you.. </a:t>
            </a:r>
          </a:p>
          <a:p>
            <a:r>
              <a:rPr lang="en-IN" sz="3200" dirty="0"/>
              <a:t>YOU SHOULD NOT INVEST IN MUTUAL FUNDS </a:t>
            </a:r>
          </a:p>
        </p:txBody>
      </p:sp>
    </p:spTree>
    <p:extLst>
      <p:ext uri="{BB962C8B-B14F-4D97-AF65-F5344CB8AC3E}">
        <p14:creationId xmlns:p14="http://schemas.microsoft.com/office/powerpoint/2010/main" val="61449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 calcmode="lin" valueType="num">
                                      <p:cBhvr additive="base">
                                        <p:cTn id="17" dur="500" fill="hold"/>
                                        <p:tgtEl>
                                          <p:spTgt spid="7172"/>
                                        </p:tgtEl>
                                        <p:attrNameLst>
                                          <p:attrName>ppt_x</p:attrName>
                                        </p:attrNameLst>
                                      </p:cBhvr>
                                      <p:tavLst>
                                        <p:tav tm="0">
                                          <p:val>
                                            <p:strVal val="#ppt_x"/>
                                          </p:val>
                                        </p:tav>
                                        <p:tav tm="100000">
                                          <p:val>
                                            <p:strVal val="#ppt_x"/>
                                          </p:val>
                                        </p:tav>
                                      </p:tavLst>
                                    </p:anim>
                                    <p:anim calcmode="lin" valueType="num">
                                      <p:cBhvr additive="base">
                                        <p:cTn id="18" dur="500" fill="hold"/>
                                        <p:tgtEl>
                                          <p:spTgt spid="717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548680"/>
            <a:ext cx="7884368" cy="1498178"/>
          </a:xfrm>
        </p:spPr>
        <p:txBody>
          <a:bodyPr>
            <a:normAutofit fontScale="90000"/>
          </a:bodyPr>
          <a:lstStyle/>
          <a:p>
            <a:r>
              <a:rPr lang="en-IN" dirty="0"/>
              <a:t>But the moment you stopped investing, next year the scheme gave fantastic returns….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2988493"/>
              </p:ext>
            </p:extLst>
          </p:nvPr>
        </p:nvGraphicFramePr>
        <p:xfrm>
          <a:off x="107504" y="1916113"/>
          <a:ext cx="5976664" cy="4681239"/>
        </p:xfrm>
        <a:graphic>
          <a:graphicData uri="http://schemas.openxmlformats.org/drawingml/2006/chart">
            <c:chart xmlns:c="http://schemas.openxmlformats.org/drawingml/2006/chart" xmlns:r="http://schemas.openxmlformats.org/officeDocument/2006/relationships" r:id="rId2"/>
          </a:graphicData>
        </a:graphic>
      </p:graphicFrame>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492896"/>
            <a:ext cx="252028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02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197"/>
                                        </p:tgtEl>
                                        <p:attrNameLst>
                                          <p:attrName>style.visibility</p:attrName>
                                        </p:attrNameLst>
                                      </p:cBhvr>
                                      <p:to>
                                        <p:strVal val="visible"/>
                                      </p:to>
                                    </p:set>
                                    <p:animEffect transition="in" filter="fade">
                                      <p:cBhvr>
                                        <p:cTn id="13" dur="1000"/>
                                        <p:tgtEl>
                                          <p:spTgt spid="8197"/>
                                        </p:tgtEl>
                                      </p:cBhvr>
                                    </p:animEffect>
                                    <p:anim calcmode="lin" valueType="num">
                                      <p:cBhvr>
                                        <p:cTn id="14" dur="1000" fill="hold"/>
                                        <p:tgtEl>
                                          <p:spTgt spid="8197"/>
                                        </p:tgtEl>
                                        <p:attrNameLst>
                                          <p:attrName>ppt_x</p:attrName>
                                        </p:attrNameLst>
                                      </p:cBhvr>
                                      <p:tavLst>
                                        <p:tav tm="0">
                                          <p:val>
                                            <p:strVal val="#ppt_x"/>
                                          </p:val>
                                        </p:tav>
                                        <p:tav tm="100000">
                                          <p:val>
                                            <p:strVal val="#ppt_x"/>
                                          </p:val>
                                        </p:tav>
                                      </p:tavLst>
                                    </p:anim>
                                    <p:anim calcmode="lin" valueType="num">
                                      <p:cBhvr>
                                        <p:cTn id="15" dur="1000" fill="hold"/>
                                        <p:tgtEl>
                                          <p:spTgt spid="8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692696"/>
            <a:ext cx="7632848" cy="3477232"/>
          </a:xfrm>
        </p:spPr>
        <p:txBody>
          <a:bodyPr>
            <a:normAutofit/>
          </a:bodyPr>
          <a:lstStyle/>
          <a:p>
            <a:r>
              <a:rPr lang="en-IN" dirty="0"/>
              <a:t>You said to yourself – “Ah!! Things have improved now.. uncertainty is over and economy is in good shape.. Let me try once more.. I guess this is the BEST TIME</a:t>
            </a: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35896" y="4869160"/>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19469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1584</TotalTime>
  <Words>725</Words>
  <Application>Microsoft Office PowerPoint</Application>
  <PresentationFormat>On-screen Show (4:3)</PresentationFormat>
  <Paragraphs>69</Paragraphs>
  <Slides>28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Century Gothic</vt:lpstr>
      <vt:lpstr>Mangal</vt:lpstr>
      <vt:lpstr>Wingdings 3</vt:lpstr>
      <vt:lpstr>Wisp</vt:lpstr>
      <vt:lpstr>You should never invest in Mutual Funds</vt:lpstr>
      <vt:lpstr>Why I am saying so…</vt:lpstr>
      <vt:lpstr>But one fine day…</vt:lpstr>
      <vt:lpstr>And the biggest reason you got carried away was the fact that…</vt:lpstr>
      <vt:lpstr>PowerPoint Presentation</vt:lpstr>
      <vt:lpstr>But in 1 year of your investment in SIP, you found that</vt:lpstr>
      <vt:lpstr>PowerPoint Presentation</vt:lpstr>
      <vt:lpstr>But the moment you stopped investing, next year the scheme gave fantastic returns….</vt:lpstr>
      <vt:lpstr>You said to yourself – “Ah!! Things have improved now.. uncertainty is over and economy is in good shape.. Let me try once more.. I guess this is the BEST TIME</vt:lpstr>
      <vt:lpstr>You started again….</vt:lpstr>
      <vt:lpstr>Not again!!</vt:lpstr>
      <vt:lpstr>But something else only happened… </vt:lpstr>
      <vt:lpstr>मैने तो पहले ही कहा था</vt:lpstr>
      <vt:lpstr>Let me suggest you a BEST scheme with very long term track record..</vt:lpstr>
      <vt:lpstr>Now that I have suggested you  BEST SCHEME would you like to try once again… </vt:lpstr>
      <vt:lpstr>Even with the best, they have failed to create wealth</vt:lpstr>
      <vt:lpstr>PowerPoint Presentation</vt:lpstr>
      <vt:lpstr>PowerPoint Presentation</vt:lpstr>
      <vt:lpstr>So unless you don’t know how to manage your behaviour,  You should not invest in  mutual funds </vt:lpstr>
      <vt:lpstr>PowerPoint Presentation</vt:lpstr>
      <vt:lpstr>Mistake # 1: Investors give lot of attention to the recent performances</vt:lpstr>
      <vt:lpstr>Mistake # 2: Investors like to review their investment in Mutual Funds far too often and far too soon..</vt:lpstr>
      <vt:lpstr>Mistake # 3: Investors do not want to give time to their investments but want to time the market to perfection</vt:lpstr>
      <vt:lpstr>The reason for all the above mistakes is that they like focus only on return from investment and not their financial goals..   People want to invest in BEST SCHEME and like to get maximum return. </vt:lpstr>
      <vt:lpstr>Focus on your Dreams of your life</vt:lpstr>
      <vt:lpstr>Link your Mutual Funds Schemes with your Dreams</vt:lpstr>
      <vt:lpstr>At the end, you would need a Financial Coach for your Success</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should never invest in Mutual Funds</dc:title>
  <dc:creator>.hp</dc:creator>
  <cp:lastModifiedBy>Vijay</cp:lastModifiedBy>
  <cp:revision>66</cp:revision>
  <dcterms:created xsi:type="dcterms:W3CDTF">2017-02-11T03:43:07Z</dcterms:created>
  <dcterms:modified xsi:type="dcterms:W3CDTF">2017-02-21T01:58:31Z</dcterms:modified>
</cp:coreProperties>
</file>